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6"/>
  </p:notesMasterIdLst>
  <p:sldIdLst>
    <p:sldId id="256" r:id="rId2"/>
    <p:sldId id="257" r:id="rId3"/>
    <p:sldId id="258" r:id="rId4"/>
    <p:sldId id="270" r:id="rId5"/>
    <p:sldId id="259" r:id="rId6"/>
    <p:sldId id="271" r:id="rId7"/>
    <p:sldId id="272" r:id="rId8"/>
    <p:sldId id="280" r:id="rId9"/>
    <p:sldId id="309" r:id="rId10"/>
    <p:sldId id="310" r:id="rId11"/>
    <p:sldId id="301" r:id="rId12"/>
    <p:sldId id="311" r:id="rId13"/>
    <p:sldId id="336" r:id="rId14"/>
    <p:sldId id="337" r:id="rId15"/>
    <p:sldId id="313" r:id="rId16"/>
    <p:sldId id="339" r:id="rId17"/>
    <p:sldId id="314" r:id="rId18"/>
    <p:sldId id="338" r:id="rId19"/>
    <p:sldId id="316" r:id="rId20"/>
    <p:sldId id="318" r:id="rId21"/>
    <p:sldId id="315" r:id="rId22"/>
    <p:sldId id="317" r:id="rId23"/>
    <p:sldId id="292" r:id="rId24"/>
    <p:sldId id="296" r:id="rId25"/>
    <p:sldId id="319" r:id="rId26"/>
    <p:sldId id="282" r:id="rId27"/>
    <p:sldId id="283" r:id="rId28"/>
    <p:sldId id="284" r:id="rId29"/>
    <p:sldId id="285" r:id="rId30"/>
    <p:sldId id="300" r:id="rId31"/>
    <p:sldId id="302" r:id="rId32"/>
    <p:sldId id="320" r:id="rId33"/>
    <p:sldId id="321" r:id="rId34"/>
    <p:sldId id="322" r:id="rId35"/>
    <p:sldId id="323" r:id="rId36"/>
    <p:sldId id="324" r:id="rId37"/>
    <p:sldId id="289" r:id="rId38"/>
    <p:sldId id="305" r:id="rId39"/>
    <p:sldId id="306" r:id="rId40"/>
    <p:sldId id="325" r:id="rId41"/>
    <p:sldId id="290" r:id="rId42"/>
    <p:sldId id="291" r:id="rId43"/>
    <p:sldId id="274" r:id="rId44"/>
    <p:sldId id="275" r:id="rId45"/>
    <p:sldId id="276" r:id="rId46"/>
    <p:sldId id="277" r:id="rId47"/>
    <p:sldId id="293" r:id="rId48"/>
    <p:sldId id="333" r:id="rId49"/>
    <p:sldId id="326" r:id="rId50"/>
    <p:sldId id="312" r:id="rId51"/>
    <p:sldId id="303" r:id="rId52"/>
    <p:sldId id="334" r:id="rId53"/>
    <p:sldId id="297" r:id="rId54"/>
    <p:sldId id="260" r:id="rId55"/>
    <p:sldId id="335" r:id="rId56"/>
    <p:sldId id="327" r:id="rId57"/>
    <p:sldId id="328" r:id="rId58"/>
    <p:sldId id="330" r:id="rId59"/>
    <p:sldId id="331" r:id="rId60"/>
    <p:sldId id="332" r:id="rId61"/>
    <p:sldId id="261" r:id="rId62"/>
    <p:sldId id="262" r:id="rId63"/>
    <p:sldId id="265" r:id="rId64"/>
    <p:sldId id="295" r:id="rId65"/>
    <p:sldId id="263" r:id="rId66"/>
    <p:sldId id="264" r:id="rId67"/>
    <p:sldId id="266" r:id="rId68"/>
    <p:sldId id="299" r:id="rId69"/>
    <p:sldId id="298" r:id="rId70"/>
    <p:sldId id="340" r:id="rId71"/>
    <p:sldId id="269" r:id="rId72"/>
    <p:sldId id="268" r:id="rId73"/>
    <p:sldId id="287" r:id="rId74"/>
    <p:sldId id="273" r:id="rId7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1"/>
    <p:restoredTop sz="95859"/>
  </p:normalViewPr>
  <p:slideViewPr>
    <p:cSldViewPr snapToGrid="0" snapToObjects="1">
      <p:cViewPr varScale="1">
        <p:scale>
          <a:sx n="67" d="100"/>
          <a:sy n="67" d="100"/>
        </p:scale>
        <p:origin x="465"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598879-F0CF-4259-BA03-FF2737D5B344}" type="doc">
      <dgm:prSet loTypeId="urn:microsoft.com/office/officeart/2008/layout/LinedList" loCatId="list" qsTypeId="urn:microsoft.com/office/officeart/2005/8/quickstyle/simple4" qsCatId="simple" csTypeId="urn:microsoft.com/office/officeart/2005/8/colors/accent0_3" csCatId="mainScheme" phldr="1"/>
      <dgm:spPr/>
      <dgm:t>
        <a:bodyPr/>
        <a:lstStyle/>
        <a:p>
          <a:endParaRPr lang="en-US"/>
        </a:p>
      </dgm:t>
    </dgm:pt>
    <dgm:pt modelId="{D40D1A3C-9C9B-42F0-8482-661FFB54830B}">
      <dgm:prSet custT="1"/>
      <dgm:spPr/>
      <dgm:t>
        <a:bodyPr/>
        <a:lstStyle/>
        <a:p>
          <a:r>
            <a:rPr lang="en-US" sz="1800" dirty="0"/>
            <a:t>Quality care is enhanced when counselors are fully present  in the session, empowered with the client’s story, and mindful of the treatment plan.</a:t>
          </a:r>
        </a:p>
      </dgm:t>
    </dgm:pt>
    <dgm:pt modelId="{3D7B3E44-3899-44B5-8821-0C85097D4FE2}" type="parTrans" cxnId="{77D53EBA-601D-4087-9F48-ED19F9C76BE5}">
      <dgm:prSet/>
      <dgm:spPr/>
      <dgm:t>
        <a:bodyPr/>
        <a:lstStyle/>
        <a:p>
          <a:endParaRPr lang="en-US"/>
        </a:p>
      </dgm:t>
    </dgm:pt>
    <dgm:pt modelId="{78D69D62-0B11-4EFF-9210-C3F2C92F3CDE}" type="sibTrans" cxnId="{77D53EBA-601D-4087-9F48-ED19F9C76BE5}">
      <dgm:prSet/>
      <dgm:spPr/>
      <dgm:t>
        <a:bodyPr/>
        <a:lstStyle/>
        <a:p>
          <a:endParaRPr lang="en-US"/>
        </a:p>
      </dgm:t>
    </dgm:pt>
    <dgm:pt modelId="{652700CB-2148-42A8-A523-36F5CF9A1D21}">
      <dgm:prSet custT="1"/>
      <dgm:spPr/>
      <dgm:t>
        <a:bodyPr/>
        <a:lstStyle/>
        <a:p>
          <a:r>
            <a:rPr lang="en-US" sz="1800" dirty="0"/>
            <a:t>Being present and prepared is facilitated by the client’s record in preparation for the session..</a:t>
          </a:r>
        </a:p>
      </dgm:t>
    </dgm:pt>
    <dgm:pt modelId="{5F80E347-9297-4AD8-92EF-8343F3553612}" type="parTrans" cxnId="{31BADB90-72C6-4642-B336-1EB24CE65E74}">
      <dgm:prSet/>
      <dgm:spPr/>
      <dgm:t>
        <a:bodyPr/>
        <a:lstStyle/>
        <a:p>
          <a:endParaRPr lang="en-US"/>
        </a:p>
      </dgm:t>
    </dgm:pt>
    <dgm:pt modelId="{CC5D5C52-5F69-4A6A-9D00-AF06A42E464D}" type="sibTrans" cxnId="{31BADB90-72C6-4642-B336-1EB24CE65E74}">
      <dgm:prSet/>
      <dgm:spPr/>
      <dgm:t>
        <a:bodyPr/>
        <a:lstStyle/>
        <a:p>
          <a:endParaRPr lang="en-US"/>
        </a:p>
      </dgm:t>
    </dgm:pt>
    <dgm:pt modelId="{F61433D7-6911-4F31-8091-81F32AEFAADA}">
      <dgm:prSet custT="1"/>
      <dgm:spPr/>
      <dgm:t>
        <a:bodyPr/>
        <a:lstStyle/>
        <a:p>
          <a:r>
            <a:rPr lang="en-US" sz="1800" dirty="0"/>
            <a:t>Regular review of the client’s record in preparation for the session is responsible practice that reflects an ethical commitment to providing the client with the best possible care.</a:t>
          </a:r>
        </a:p>
      </dgm:t>
    </dgm:pt>
    <dgm:pt modelId="{1B60CE08-A2C3-459D-8639-0F49ED44D085}" type="parTrans" cxnId="{9BC02588-9852-418C-BF98-F1595BBD9C98}">
      <dgm:prSet/>
      <dgm:spPr/>
      <dgm:t>
        <a:bodyPr/>
        <a:lstStyle/>
        <a:p>
          <a:endParaRPr lang="en-US"/>
        </a:p>
      </dgm:t>
    </dgm:pt>
    <dgm:pt modelId="{FEEA2D45-2DB7-45BC-A72D-946ED7CEE2F7}" type="sibTrans" cxnId="{9BC02588-9852-418C-BF98-F1595BBD9C98}">
      <dgm:prSet/>
      <dgm:spPr/>
      <dgm:t>
        <a:bodyPr/>
        <a:lstStyle/>
        <a:p>
          <a:endParaRPr lang="en-US"/>
        </a:p>
      </dgm:t>
    </dgm:pt>
    <dgm:pt modelId="{CED3B80C-AFE6-4CA8-9DED-7E2308BCA3DE}">
      <dgm:prSet custT="1"/>
      <dgm:spPr/>
      <dgm:t>
        <a:bodyPr/>
        <a:lstStyle/>
        <a:p>
          <a:r>
            <a:rPr lang="en-US" sz="1800" dirty="0"/>
            <a:t>When clients disclose thoughts, feelings, or intentions that place the client or others at risk, we are duty bound to assess the potential threat and to taking appropriate action.  </a:t>
          </a:r>
        </a:p>
        <a:p>
          <a:r>
            <a:rPr lang="en-US" sz="1800" dirty="0"/>
            <a:t>Responding appropriately and then documenting the at-risk situation and your response to it is essential, both from a quality of care perspective and from a risk management perspective.  Seeing the documentation makes it easier to engage in the careful decision making and clinical interventions that will result in quality care.  </a:t>
          </a:r>
        </a:p>
      </dgm:t>
    </dgm:pt>
    <dgm:pt modelId="{1DABFCE7-AE21-4F68-A72A-AA5465956C1F}" type="parTrans" cxnId="{406BE569-1150-455F-AC98-5163A97F24E9}">
      <dgm:prSet/>
      <dgm:spPr/>
      <dgm:t>
        <a:bodyPr/>
        <a:lstStyle/>
        <a:p>
          <a:endParaRPr lang="en-US"/>
        </a:p>
      </dgm:t>
    </dgm:pt>
    <dgm:pt modelId="{0A3E5D98-F626-42B1-9E73-DAECE3FF51CB}" type="sibTrans" cxnId="{406BE569-1150-455F-AC98-5163A97F24E9}">
      <dgm:prSet/>
      <dgm:spPr/>
      <dgm:t>
        <a:bodyPr/>
        <a:lstStyle/>
        <a:p>
          <a:endParaRPr lang="en-US"/>
        </a:p>
      </dgm:t>
    </dgm:pt>
    <dgm:pt modelId="{52478092-8809-4FD9-9438-CDA029F67F66}">
      <dgm:prSet/>
      <dgm:spPr/>
      <dgm:t>
        <a:bodyPr/>
        <a:lstStyle/>
        <a:p>
          <a:r>
            <a:rPr lang="en-US" dirty="0"/>
            <a:t>Thorough documentation facilitates good preparation that enhances quality care that invites thorough documentation…all of which supports a practice that is ethically, legally, and clinically sound.</a:t>
          </a:r>
        </a:p>
      </dgm:t>
    </dgm:pt>
    <dgm:pt modelId="{6AE1288B-210F-4B25-B350-3DB75C8FF435}" type="parTrans" cxnId="{1AB98199-487B-46E7-886E-B01816CF7520}">
      <dgm:prSet/>
      <dgm:spPr/>
      <dgm:t>
        <a:bodyPr/>
        <a:lstStyle/>
        <a:p>
          <a:endParaRPr lang="en-US"/>
        </a:p>
      </dgm:t>
    </dgm:pt>
    <dgm:pt modelId="{EEEA15A3-4490-49F8-981E-3BD129A98663}" type="sibTrans" cxnId="{1AB98199-487B-46E7-886E-B01816CF7520}">
      <dgm:prSet/>
      <dgm:spPr/>
      <dgm:t>
        <a:bodyPr/>
        <a:lstStyle/>
        <a:p>
          <a:endParaRPr lang="en-US"/>
        </a:p>
      </dgm:t>
    </dgm:pt>
    <dgm:pt modelId="{039A43B8-541D-EC48-B2F5-CB453CBC526C}" type="pres">
      <dgm:prSet presAssocID="{C9598879-F0CF-4259-BA03-FF2737D5B344}" presName="vert0" presStyleCnt="0">
        <dgm:presLayoutVars>
          <dgm:dir/>
          <dgm:animOne val="branch"/>
          <dgm:animLvl val="lvl"/>
        </dgm:presLayoutVars>
      </dgm:prSet>
      <dgm:spPr/>
    </dgm:pt>
    <dgm:pt modelId="{80BA13BF-4075-3547-BBDD-0C77C9114573}" type="pres">
      <dgm:prSet presAssocID="{D40D1A3C-9C9B-42F0-8482-661FFB54830B}" presName="thickLine" presStyleLbl="alignNode1" presStyleIdx="0" presStyleCnt="5"/>
      <dgm:spPr/>
    </dgm:pt>
    <dgm:pt modelId="{67233416-A46D-3946-8F6C-308F001EA039}" type="pres">
      <dgm:prSet presAssocID="{D40D1A3C-9C9B-42F0-8482-661FFB54830B}" presName="horz1" presStyleCnt="0"/>
      <dgm:spPr/>
    </dgm:pt>
    <dgm:pt modelId="{6B8B10F0-AC47-164E-82A3-E8CC412D81BE}" type="pres">
      <dgm:prSet presAssocID="{D40D1A3C-9C9B-42F0-8482-661FFB54830B}" presName="tx1" presStyleLbl="revTx" presStyleIdx="0" presStyleCnt="5"/>
      <dgm:spPr/>
    </dgm:pt>
    <dgm:pt modelId="{1FC4E57E-493A-354D-B7E7-A17064F6FC47}" type="pres">
      <dgm:prSet presAssocID="{D40D1A3C-9C9B-42F0-8482-661FFB54830B}" presName="vert1" presStyleCnt="0"/>
      <dgm:spPr/>
    </dgm:pt>
    <dgm:pt modelId="{3F3F0904-C794-E24A-80E5-C9A60E626113}" type="pres">
      <dgm:prSet presAssocID="{652700CB-2148-42A8-A523-36F5CF9A1D21}" presName="thickLine" presStyleLbl="alignNode1" presStyleIdx="1" presStyleCnt="5" custLinFactNeighborY="-95799"/>
      <dgm:spPr/>
    </dgm:pt>
    <dgm:pt modelId="{1CDC3AD8-5CB4-EA46-88AC-DB7D8538660E}" type="pres">
      <dgm:prSet presAssocID="{652700CB-2148-42A8-A523-36F5CF9A1D21}" presName="horz1" presStyleCnt="0"/>
      <dgm:spPr/>
    </dgm:pt>
    <dgm:pt modelId="{FF8CB2C0-BEE7-C649-9E36-BB8EC93FB701}" type="pres">
      <dgm:prSet presAssocID="{652700CB-2148-42A8-A523-36F5CF9A1D21}" presName="tx1" presStyleLbl="revTx" presStyleIdx="1" presStyleCnt="5" custScaleY="36342" custLinFactNeighborX="607" custLinFactNeighborY="-21267"/>
      <dgm:spPr/>
    </dgm:pt>
    <dgm:pt modelId="{DD3305F5-1AE3-7C45-9310-1639317FBB5C}" type="pres">
      <dgm:prSet presAssocID="{652700CB-2148-42A8-A523-36F5CF9A1D21}" presName="vert1" presStyleCnt="0"/>
      <dgm:spPr/>
    </dgm:pt>
    <dgm:pt modelId="{136F401F-ECCA-E741-9D64-3FC5257FB266}" type="pres">
      <dgm:prSet presAssocID="{F61433D7-6911-4F31-8091-81F32AEFAADA}" presName="thickLine" presStyleLbl="alignNode1" presStyleIdx="2" presStyleCnt="5" custLinFactNeighborX="228" custLinFactNeighborY="1778"/>
      <dgm:spPr/>
    </dgm:pt>
    <dgm:pt modelId="{2E1C89B7-CA7D-4045-B616-CCDBAC186EEF}" type="pres">
      <dgm:prSet presAssocID="{F61433D7-6911-4F31-8091-81F32AEFAADA}" presName="horz1" presStyleCnt="0"/>
      <dgm:spPr/>
    </dgm:pt>
    <dgm:pt modelId="{704B34C7-0237-8A48-A7D5-74CBF185D943}" type="pres">
      <dgm:prSet presAssocID="{F61433D7-6911-4F31-8091-81F32AEFAADA}" presName="tx1" presStyleLbl="revTx" presStyleIdx="2" presStyleCnt="5"/>
      <dgm:spPr/>
    </dgm:pt>
    <dgm:pt modelId="{1670D8BF-BF6E-7148-89C8-098D6D2C0BCA}" type="pres">
      <dgm:prSet presAssocID="{F61433D7-6911-4F31-8091-81F32AEFAADA}" presName="vert1" presStyleCnt="0"/>
      <dgm:spPr/>
    </dgm:pt>
    <dgm:pt modelId="{986C9924-9504-0E4E-B033-7081928136CB}" type="pres">
      <dgm:prSet presAssocID="{CED3B80C-AFE6-4CA8-9DED-7E2308BCA3DE}" presName="thickLine" presStyleLbl="alignNode1" presStyleIdx="3" presStyleCnt="5" custLinFactNeighborY="-32916"/>
      <dgm:spPr/>
    </dgm:pt>
    <dgm:pt modelId="{A6D32490-246E-EE4A-AA49-F74F79F7C7E7}" type="pres">
      <dgm:prSet presAssocID="{CED3B80C-AFE6-4CA8-9DED-7E2308BCA3DE}" presName="horz1" presStyleCnt="0"/>
      <dgm:spPr/>
    </dgm:pt>
    <dgm:pt modelId="{B3899267-239B-E14B-90B3-6F7F7D22575D}" type="pres">
      <dgm:prSet presAssocID="{CED3B80C-AFE6-4CA8-9DED-7E2308BCA3DE}" presName="tx1" presStyleLbl="revTx" presStyleIdx="3" presStyleCnt="5" custScaleY="140632" custLinFactNeighborX="607" custLinFactNeighborY="-16026"/>
      <dgm:spPr/>
    </dgm:pt>
    <dgm:pt modelId="{60DCAE4E-EFEB-2B43-A31B-CA9E78396731}" type="pres">
      <dgm:prSet presAssocID="{CED3B80C-AFE6-4CA8-9DED-7E2308BCA3DE}" presName="vert1" presStyleCnt="0"/>
      <dgm:spPr/>
    </dgm:pt>
    <dgm:pt modelId="{C4E82072-EA03-7347-ABD5-383583673941}" type="pres">
      <dgm:prSet presAssocID="{52478092-8809-4FD9-9438-CDA029F67F66}" presName="thickLine" presStyleLbl="alignNode1" presStyleIdx="4" presStyleCnt="5"/>
      <dgm:spPr/>
    </dgm:pt>
    <dgm:pt modelId="{6F84954C-E5C9-FD4F-8C50-DC264E23CA1A}" type="pres">
      <dgm:prSet presAssocID="{52478092-8809-4FD9-9438-CDA029F67F66}" presName="horz1" presStyleCnt="0"/>
      <dgm:spPr/>
    </dgm:pt>
    <dgm:pt modelId="{D0D044C2-187D-5E43-8791-B7730F6EDF4B}" type="pres">
      <dgm:prSet presAssocID="{52478092-8809-4FD9-9438-CDA029F67F66}" presName="tx1" presStyleLbl="revTx" presStyleIdx="4" presStyleCnt="5" custScaleY="79142"/>
      <dgm:spPr/>
    </dgm:pt>
    <dgm:pt modelId="{E1FE2E7F-44F2-784F-B0FF-2BA9E0A5E4D8}" type="pres">
      <dgm:prSet presAssocID="{52478092-8809-4FD9-9438-CDA029F67F66}" presName="vert1" presStyleCnt="0"/>
      <dgm:spPr/>
    </dgm:pt>
  </dgm:ptLst>
  <dgm:cxnLst>
    <dgm:cxn modelId="{8DBA720A-779C-DA46-BAB7-A2A73BAEDA41}" type="presOf" srcId="{C9598879-F0CF-4259-BA03-FF2737D5B344}" destId="{039A43B8-541D-EC48-B2F5-CB453CBC526C}" srcOrd="0" destOrd="0" presId="urn:microsoft.com/office/officeart/2008/layout/LinedList"/>
    <dgm:cxn modelId="{8E86A066-5BAF-6742-B258-623F2D9592AB}" type="presOf" srcId="{652700CB-2148-42A8-A523-36F5CF9A1D21}" destId="{FF8CB2C0-BEE7-C649-9E36-BB8EC93FB701}" srcOrd="0" destOrd="0" presId="urn:microsoft.com/office/officeart/2008/layout/LinedList"/>
    <dgm:cxn modelId="{91034847-6C98-8544-B49F-92F3DEFEF91C}" type="presOf" srcId="{F61433D7-6911-4F31-8091-81F32AEFAADA}" destId="{704B34C7-0237-8A48-A7D5-74CBF185D943}" srcOrd="0" destOrd="0" presId="urn:microsoft.com/office/officeart/2008/layout/LinedList"/>
    <dgm:cxn modelId="{406BE569-1150-455F-AC98-5163A97F24E9}" srcId="{C9598879-F0CF-4259-BA03-FF2737D5B344}" destId="{CED3B80C-AFE6-4CA8-9DED-7E2308BCA3DE}" srcOrd="3" destOrd="0" parTransId="{1DABFCE7-AE21-4F68-A72A-AA5465956C1F}" sibTransId="{0A3E5D98-F626-42B1-9E73-DAECE3FF51CB}"/>
    <dgm:cxn modelId="{42205554-275F-644C-92E5-E1A273A30CD8}" type="presOf" srcId="{52478092-8809-4FD9-9438-CDA029F67F66}" destId="{D0D044C2-187D-5E43-8791-B7730F6EDF4B}" srcOrd="0" destOrd="0" presId="urn:microsoft.com/office/officeart/2008/layout/LinedList"/>
    <dgm:cxn modelId="{E669E478-249E-7445-B32D-2356813C2237}" type="presOf" srcId="{D40D1A3C-9C9B-42F0-8482-661FFB54830B}" destId="{6B8B10F0-AC47-164E-82A3-E8CC412D81BE}" srcOrd="0" destOrd="0" presId="urn:microsoft.com/office/officeart/2008/layout/LinedList"/>
    <dgm:cxn modelId="{9BC02588-9852-418C-BF98-F1595BBD9C98}" srcId="{C9598879-F0CF-4259-BA03-FF2737D5B344}" destId="{F61433D7-6911-4F31-8091-81F32AEFAADA}" srcOrd="2" destOrd="0" parTransId="{1B60CE08-A2C3-459D-8639-0F49ED44D085}" sibTransId="{FEEA2D45-2DB7-45BC-A72D-946ED7CEE2F7}"/>
    <dgm:cxn modelId="{31BADB90-72C6-4642-B336-1EB24CE65E74}" srcId="{C9598879-F0CF-4259-BA03-FF2737D5B344}" destId="{652700CB-2148-42A8-A523-36F5CF9A1D21}" srcOrd="1" destOrd="0" parTransId="{5F80E347-9297-4AD8-92EF-8343F3553612}" sibTransId="{CC5D5C52-5F69-4A6A-9D00-AF06A42E464D}"/>
    <dgm:cxn modelId="{1AB98199-487B-46E7-886E-B01816CF7520}" srcId="{C9598879-F0CF-4259-BA03-FF2737D5B344}" destId="{52478092-8809-4FD9-9438-CDA029F67F66}" srcOrd="4" destOrd="0" parTransId="{6AE1288B-210F-4B25-B350-3DB75C8FF435}" sibTransId="{EEEA15A3-4490-49F8-981E-3BD129A98663}"/>
    <dgm:cxn modelId="{77D53EBA-601D-4087-9F48-ED19F9C76BE5}" srcId="{C9598879-F0CF-4259-BA03-FF2737D5B344}" destId="{D40D1A3C-9C9B-42F0-8482-661FFB54830B}" srcOrd="0" destOrd="0" parTransId="{3D7B3E44-3899-44B5-8821-0C85097D4FE2}" sibTransId="{78D69D62-0B11-4EFF-9210-C3F2C92F3CDE}"/>
    <dgm:cxn modelId="{2A8493BB-D199-F840-A498-308DD0C24232}" type="presOf" srcId="{CED3B80C-AFE6-4CA8-9DED-7E2308BCA3DE}" destId="{B3899267-239B-E14B-90B3-6F7F7D22575D}" srcOrd="0" destOrd="0" presId="urn:microsoft.com/office/officeart/2008/layout/LinedList"/>
    <dgm:cxn modelId="{47F57244-D72C-8549-A8E0-BDA8C4846F7D}" type="presParOf" srcId="{039A43B8-541D-EC48-B2F5-CB453CBC526C}" destId="{80BA13BF-4075-3547-BBDD-0C77C9114573}" srcOrd="0" destOrd="0" presId="urn:microsoft.com/office/officeart/2008/layout/LinedList"/>
    <dgm:cxn modelId="{76668021-F84A-D046-A136-D3418AE0248E}" type="presParOf" srcId="{039A43B8-541D-EC48-B2F5-CB453CBC526C}" destId="{67233416-A46D-3946-8F6C-308F001EA039}" srcOrd="1" destOrd="0" presId="urn:microsoft.com/office/officeart/2008/layout/LinedList"/>
    <dgm:cxn modelId="{E976FE35-75CF-CE4A-919B-2AE08370D2B2}" type="presParOf" srcId="{67233416-A46D-3946-8F6C-308F001EA039}" destId="{6B8B10F0-AC47-164E-82A3-E8CC412D81BE}" srcOrd="0" destOrd="0" presId="urn:microsoft.com/office/officeart/2008/layout/LinedList"/>
    <dgm:cxn modelId="{913282E0-8FCA-5F46-85AC-E4C9A753540E}" type="presParOf" srcId="{67233416-A46D-3946-8F6C-308F001EA039}" destId="{1FC4E57E-493A-354D-B7E7-A17064F6FC47}" srcOrd="1" destOrd="0" presId="urn:microsoft.com/office/officeart/2008/layout/LinedList"/>
    <dgm:cxn modelId="{D9DFFAA5-FED2-9E41-85A2-9AFB506328B4}" type="presParOf" srcId="{039A43B8-541D-EC48-B2F5-CB453CBC526C}" destId="{3F3F0904-C794-E24A-80E5-C9A60E626113}" srcOrd="2" destOrd="0" presId="urn:microsoft.com/office/officeart/2008/layout/LinedList"/>
    <dgm:cxn modelId="{1F5E522A-6F5C-5448-A327-0FA6480A4984}" type="presParOf" srcId="{039A43B8-541D-EC48-B2F5-CB453CBC526C}" destId="{1CDC3AD8-5CB4-EA46-88AC-DB7D8538660E}" srcOrd="3" destOrd="0" presId="urn:microsoft.com/office/officeart/2008/layout/LinedList"/>
    <dgm:cxn modelId="{EC900FEA-7C28-7D44-BA17-78D4E6679806}" type="presParOf" srcId="{1CDC3AD8-5CB4-EA46-88AC-DB7D8538660E}" destId="{FF8CB2C0-BEE7-C649-9E36-BB8EC93FB701}" srcOrd="0" destOrd="0" presId="urn:microsoft.com/office/officeart/2008/layout/LinedList"/>
    <dgm:cxn modelId="{751C77A6-45D0-3148-98BA-3A3864028D82}" type="presParOf" srcId="{1CDC3AD8-5CB4-EA46-88AC-DB7D8538660E}" destId="{DD3305F5-1AE3-7C45-9310-1639317FBB5C}" srcOrd="1" destOrd="0" presId="urn:microsoft.com/office/officeart/2008/layout/LinedList"/>
    <dgm:cxn modelId="{325717A8-12D6-6B41-B49D-0A430AF04F63}" type="presParOf" srcId="{039A43B8-541D-EC48-B2F5-CB453CBC526C}" destId="{136F401F-ECCA-E741-9D64-3FC5257FB266}" srcOrd="4" destOrd="0" presId="urn:microsoft.com/office/officeart/2008/layout/LinedList"/>
    <dgm:cxn modelId="{57727B1D-3BB9-7A47-A7BC-5D3DDB7D3450}" type="presParOf" srcId="{039A43B8-541D-EC48-B2F5-CB453CBC526C}" destId="{2E1C89B7-CA7D-4045-B616-CCDBAC186EEF}" srcOrd="5" destOrd="0" presId="urn:microsoft.com/office/officeart/2008/layout/LinedList"/>
    <dgm:cxn modelId="{122E316F-2CB9-C646-9388-F335A227AC52}" type="presParOf" srcId="{2E1C89B7-CA7D-4045-B616-CCDBAC186EEF}" destId="{704B34C7-0237-8A48-A7D5-74CBF185D943}" srcOrd="0" destOrd="0" presId="urn:microsoft.com/office/officeart/2008/layout/LinedList"/>
    <dgm:cxn modelId="{73549A28-6A86-654C-8689-424B905C38D2}" type="presParOf" srcId="{2E1C89B7-CA7D-4045-B616-CCDBAC186EEF}" destId="{1670D8BF-BF6E-7148-89C8-098D6D2C0BCA}" srcOrd="1" destOrd="0" presId="urn:microsoft.com/office/officeart/2008/layout/LinedList"/>
    <dgm:cxn modelId="{205A8BFC-1178-8E44-86B4-AAE047E8988D}" type="presParOf" srcId="{039A43B8-541D-EC48-B2F5-CB453CBC526C}" destId="{986C9924-9504-0E4E-B033-7081928136CB}" srcOrd="6" destOrd="0" presId="urn:microsoft.com/office/officeart/2008/layout/LinedList"/>
    <dgm:cxn modelId="{F77F7709-8887-D346-82ED-2E594BD9CC83}" type="presParOf" srcId="{039A43B8-541D-EC48-B2F5-CB453CBC526C}" destId="{A6D32490-246E-EE4A-AA49-F74F79F7C7E7}" srcOrd="7" destOrd="0" presId="urn:microsoft.com/office/officeart/2008/layout/LinedList"/>
    <dgm:cxn modelId="{424C09C8-A804-F64F-8632-E6D262FC74FC}" type="presParOf" srcId="{A6D32490-246E-EE4A-AA49-F74F79F7C7E7}" destId="{B3899267-239B-E14B-90B3-6F7F7D22575D}" srcOrd="0" destOrd="0" presId="urn:microsoft.com/office/officeart/2008/layout/LinedList"/>
    <dgm:cxn modelId="{EA92C81D-C7B7-C044-A92B-C2AFB23CF72D}" type="presParOf" srcId="{A6D32490-246E-EE4A-AA49-F74F79F7C7E7}" destId="{60DCAE4E-EFEB-2B43-A31B-CA9E78396731}" srcOrd="1" destOrd="0" presId="urn:microsoft.com/office/officeart/2008/layout/LinedList"/>
    <dgm:cxn modelId="{7B418C1B-7AF5-A04C-9ECD-872240286DCA}" type="presParOf" srcId="{039A43B8-541D-EC48-B2F5-CB453CBC526C}" destId="{C4E82072-EA03-7347-ABD5-383583673941}" srcOrd="8" destOrd="0" presId="urn:microsoft.com/office/officeart/2008/layout/LinedList"/>
    <dgm:cxn modelId="{BCFD15EE-424E-B244-94AE-051DC81FD9E3}" type="presParOf" srcId="{039A43B8-541D-EC48-B2F5-CB453CBC526C}" destId="{6F84954C-E5C9-FD4F-8C50-DC264E23CA1A}" srcOrd="9" destOrd="0" presId="urn:microsoft.com/office/officeart/2008/layout/LinedList"/>
    <dgm:cxn modelId="{E35CE36C-01FF-C94B-A9F6-BC3869808B62}" type="presParOf" srcId="{6F84954C-E5C9-FD4F-8C50-DC264E23CA1A}" destId="{D0D044C2-187D-5E43-8791-B7730F6EDF4B}" srcOrd="0" destOrd="0" presId="urn:microsoft.com/office/officeart/2008/layout/LinedList"/>
    <dgm:cxn modelId="{6F0D6FCD-BF1D-C94E-9A5A-DC5A02F3659F}" type="presParOf" srcId="{6F84954C-E5C9-FD4F-8C50-DC264E23CA1A}" destId="{E1FE2E7F-44F2-784F-B0FF-2BA9E0A5E4D8}"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60A335-66DE-4518-8C50-E9140F113F5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CD616927-A170-4260-AC4A-37C99D531131}">
      <dgm:prSet/>
      <dgm:spPr/>
      <dgm:t>
        <a:bodyPr/>
        <a:lstStyle/>
        <a:p>
          <a:r>
            <a:rPr lang="en-US" baseline="0"/>
            <a:t>Influences Towards Standard of Care</a:t>
          </a:r>
          <a:endParaRPr lang="en-US"/>
        </a:p>
      </dgm:t>
    </dgm:pt>
    <dgm:pt modelId="{19894489-7577-4CBA-9E6A-EA5A8E3FD2EF}" type="parTrans" cxnId="{6F34D6A7-E051-487B-A515-C08A7D24F544}">
      <dgm:prSet/>
      <dgm:spPr/>
      <dgm:t>
        <a:bodyPr/>
        <a:lstStyle/>
        <a:p>
          <a:endParaRPr lang="en-US"/>
        </a:p>
      </dgm:t>
    </dgm:pt>
    <dgm:pt modelId="{337ABA19-173B-431F-B88A-4ECE6BA3BBCA}" type="sibTrans" cxnId="{6F34D6A7-E051-487B-A515-C08A7D24F544}">
      <dgm:prSet/>
      <dgm:spPr/>
      <dgm:t>
        <a:bodyPr/>
        <a:lstStyle/>
        <a:p>
          <a:endParaRPr lang="en-US"/>
        </a:p>
      </dgm:t>
    </dgm:pt>
    <dgm:pt modelId="{DA7FAE03-BEC8-4B0D-8977-284B7A7C2DA5}">
      <dgm:prSet/>
      <dgm:spPr/>
      <dgm:t>
        <a:bodyPr/>
        <a:lstStyle/>
        <a:p>
          <a:r>
            <a:rPr lang="en-US" baseline="0"/>
            <a:t>Education</a:t>
          </a:r>
          <a:endParaRPr lang="en-US"/>
        </a:p>
      </dgm:t>
    </dgm:pt>
    <dgm:pt modelId="{B62C5F13-380E-4A3F-BA5E-DE5AD55CE845}" type="parTrans" cxnId="{2AE3A4A7-2321-47CC-A503-13F00F32D48F}">
      <dgm:prSet/>
      <dgm:spPr/>
      <dgm:t>
        <a:bodyPr/>
        <a:lstStyle/>
        <a:p>
          <a:endParaRPr lang="en-US"/>
        </a:p>
      </dgm:t>
    </dgm:pt>
    <dgm:pt modelId="{0E619C99-17A3-4EA8-BDCD-F8929A5BC7BB}" type="sibTrans" cxnId="{2AE3A4A7-2321-47CC-A503-13F00F32D48F}">
      <dgm:prSet/>
      <dgm:spPr/>
      <dgm:t>
        <a:bodyPr/>
        <a:lstStyle/>
        <a:p>
          <a:endParaRPr lang="en-US"/>
        </a:p>
      </dgm:t>
    </dgm:pt>
    <dgm:pt modelId="{F3B3E9A4-EBDE-4893-BB96-C523DBF6205E}">
      <dgm:prSet/>
      <dgm:spPr/>
      <dgm:t>
        <a:bodyPr/>
        <a:lstStyle/>
        <a:p>
          <a:r>
            <a:rPr lang="en-US" baseline="0"/>
            <a:t>Ethics</a:t>
          </a:r>
          <a:endParaRPr lang="en-US"/>
        </a:p>
      </dgm:t>
    </dgm:pt>
    <dgm:pt modelId="{A9E0D18E-DB29-4DB0-BD81-6517AE54CA67}" type="parTrans" cxnId="{1BA485FB-3210-428A-9753-772D30E5912D}">
      <dgm:prSet/>
      <dgm:spPr/>
      <dgm:t>
        <a:bodyPr/>
        <a:lstStyle/>
        <a:p>
          <a:endParaRPr lang="en-US"/>
        </a:p>
      </dgm:t>
    </dgm:pt>
    <dgm:pt modelId="{0C212368-124C-46FD-8ABE-77CBC3D0689F}" type="sibTrans" cxnId="{1BA485FB-3210-428A-9753-772D30E5912D}">
      <dgm:prSet/>
      <dgm:spPr/>
      <dgm:t>
        <a:bodyPr/>
        <a:lstStyle/>
        <a:p>
          <a:endParaRPr lang="en-US"/>
        </a:p>
      </dgm:t>
    </dgm:pt>
    <dgm:pt modelId="{60899DF1-02C7-4E94-A7E0-51EE366FCAB0}">
      <dgm:prSet/>
      <dgm:spPr/>
      <dgm:t>
        <a:bodyPr/>
        <a:lstStyle/>
        <a:p>
          <a:r>
            <a:rPr lang="en-US" baseline="0"/>
            <a:t>State Laws</a:t>
          </a:r>
          <a:endParaRPr lang="en-US"/>
        </a:p>
      </dgm:t>
    </dgm:pt>
    <dgm:pt modelId="{03F74242-3366-46C2-9784-D127DF1FACD0}" type="parTrans" cxnId="{D7F7DE52-7577-4DD5-A6F8-2771EC3BB210}">
      <dgm:prSet/>
      <dgm:spPr/>
      <dgm:t>
        <a:bodyPr/>
        <a:lstStyle/>
        <a:p>
          <a:endParaRPr lang="en-US"/>
        </a:p>
      </dgm:t>
    </dgm:pt>
    <dgm:pt modelId="{00F3E53B-EA13-4500-8B72-8147DB8E5E05}" type="sibTrans" cxnId="{D7F7DE52-7577-4DD5-A6F8-2771EC3BB210}">
      <dgm:prSet/>
      <dgm:spPr/>
      <dgm:t>
        <a:bodyPr/>
        <a:lstStyle/>
        <a:p>
          <a:endParaRPr lang="en-US"/>
        </a:p>
      </dgm:t>
    </dgm:pt>
    <dgm:pt modelId="{83BD7AFE-E7EC-4FD5-A93D-BBB45044183B}">
      <dgm:prSet/>
      <dgm:spPr/>
      <dgm:t>
        <a:bodyPr/>
        <a:lstStyle/>
        <a:p>
          <a:r>
            <a:rPr lang="en-US" baseline="0"/>
            <a:t>Credentials</a:t>
          </a:r>
          <a:endParaRPr lang="en-US"/>
        </a:p>
      </dgm:t>
    </dgm:pt>
    <dgm:pt modelId="{CA57AF03-BAE8-47BA-9D57-86FC79072F1B}" type="parTrans" cxnId="{D5174275-8D8A-4474-8553-4D529FC83915}">
      <dgm:prSet/>
      <dgm:spPr/>
      <dgm:t>
        <a:bodyPr/>
        <a:lstStyle/>
        <a:p>
          <a:endParaRPr lang="en-US"/>
        </a:p>
      </dgm:t>
    </dgm:pt>
    <dgm:pt modelId="{4A709E4D-AAB1-4EF5-A567-97F2E7131F08}" type="sibTrans" cxnId="{D5174275-8D8A-4474-8553-4D529FC83915}">
      <dgm:prSet/>
      <dgm:spPr/>
      <dgm:t>
        <a:bodyPr/>
        <a:lstStyle/>
        <a:p>
          <a:endParaRPr lang="en-US"/>
        </a:p>
      </dgm:t>
    </dgm:pt>
    <dgm:pt modelId="{E49C3FBC-2189-4963-84D8-358F2F6C5BDD}">
      <dgm:prSet/>
      <dgm:spPr/>
      <dgm:t>
        <a:bodyPr/>
        <a:lstStyle/>
        <a:p>
          <a:r>
            <a:rPr lang="en-US" baseline="0"/>
            <a:t>Research</a:t>
          </a:r>
          <a:endParaRPr lang="en-US"/>
        </a:p>
      </dgm:t>
    </dgm:pt>
    <dgm:pt modelId="{CE9A1745-37B7-4C01-AD7B-9606781427CF}" type="parTrans" cxnId="{BB889114-9268-4D10-9B42-4774698500DD}">
      <dgm:prSet/>
      <dgm:spPr/>
      <dgm:t>
        <a:bodyPr/>
        <a:lstStyle/>
        <a:p>
          <a:endParaRPr lang="en-US"/>
        </a:p>
      </dgm:t>
    </dgm:pt>
    <dgm:pt modelId="{B8B0C2D3-197E-4A30-BB57-CE4BA2826EE2}" type="sibTrans" cxnId="{BB889114-9268-4D10-9B42-4774698500DD}">
      <dgm:prSet/>
      <dgm:spPr/>
      <dgm:t>
        <a:bodyPr/>
        <a:lstStyle/>
        <a:p>
          <a:endParaRPr lang="en-US"/>
        </a:p>
      </dgm:t>
    </dgm:pt>
    <dgm:pt modelId="{02C654DB-5F67-496D-910B-F7F7B3A9AE3B}">
      <dgm:prSet/>
      <dgm:spPr/>
      <dgm:t>
        <a:bodyPr/>
        <a:lstStyle/>
        <a:p>
          <a:r>
            <a:rPr lang="en-US" baseline="0"/>
            <a:t>Policies</a:t>
          </a:r>
          <a:endParaRPr lang="en-US"/>
        </a:p>
      </dgm:t>
    </dgm:pt>
    <dgm:pt modelId="{572C7175-E5BF-432E-A1A7-55C89050BC3A}" type="parTrans" cxnId="{6912643C-72C4-4F36-8115-853EA70D3014}">
      <dgm:prSet/>
      <dgm:spPr/>
      <dgm:t>
        <a:bodyPr/>
        <a:lstStyle/>
        <a:p>
          <a:endParaRPr lang="en-US"/>
        </a:p>
      </dgm:t>
    </dgm:pt>
    <dgm:pt modelId="{AB5F7439-229F-4459-BD59-834B485FD6B6}" type="sibTrans" cxnId="{6912643C-72C4-4F36-8115-853EA70D3014}">
      <dgm:prSet/>
      <dgm:spPr/>
      <dgm:t>
        <a:bodyPr/>
        <a:lstStyle/>
        <a:p>
          <a:endParaRPr lang="en-US"/>
        </a:p>
      </dgm:t>
    </dgm:pt>
    <dgm:pt modelId="{72C74724-F2D2-4DA9-855C-3E80F36DBE69}">
      <dgm:prSet/>
      <dgm:spPr/>
      <dgm:t>
        <a:bodyPr/>
        <a:lstStyle/>
        <a:p>
          <a:r>
            <a:rPr lang="en-US" baseline="0"/>
            <a:t>Case Law</a:t>
          </a:r>
          <a:endParaRPr lang="en-US"/>
        </a:p>
      </dgm:t>
    </dgm:pt>
    <dgm:pt modelId="{E5257295-8A2D-4685-9A10-0F113F338F19}" type="parTrans" cxnId="{65FDF92C-FEF7-4EA9-A6EB-7AA0C7AD2AB5}">
      <dgm:prSet/>
      <dgm:spPr/>
      <dgm:t>
        <a:bodyPr/>
        <a:lstStyle/>
        <a:p>
          <a:endParaRPr lang="en-US"/>
        </a:p>
      </dgm:t>
    </dgm:pt>
    <dgm:pt modelId="{DD811510-BF68-4CE1-A5BD-6777553532DC}" type="sibTrans" cxnId="{65FDF92C-FEF7-4EA9-A6EB-7AA0C7AD2AB5}">
      <dgm:prSet/>
      <dgm:spPr/>
      <dgm:t>
        <a:bodyPr/>
        <a:lstStyle/>
        <a:p>
          <a:endParaRPr lang="en-US"/>
        </a:p>
      </dgm:t>
    </dgm:pt>
    <dgm:pt modelId="{C70EF1A0-AD3B-49E6-8358-426D1FE08C58}">
      <dgm:prSet/>
      <dgm:spPr/>
      <dgm:t>
        <a:bodyPr/>
        <a:lstStyle/>
        <a:p>
          <a:r>
            <a:rPr lang="en-US" baseline="0"/>
            <a:t>Third-Party Payers</a:t>
          </a:r>
          <a:endParaRPr lang="en-US"/>
        </a:p>
      </dgm:t>
    </dgm:pt>
    <dgm:pt modelId="{0AE30178-49BE-4C18-8D5B-23F8EF5E0282}" type="parTrans" cxnId="{559D0A15-5AF5-4F07-889B-712F73C15A30}">
      <dgm:prSet/>
      <dgm:spPr/>
      <dgm:t>
        <a:bodyPr/>
        <a:lstStyle/>
        <a:p>
          <a:endParaRPr lang="en-US"/>
        </a:p>
      </dgm:t>
    </dgm:pt>
    <dgm:pt modelId="{D6092D66-B8E7-45F7-9C2F-06784C04E91A}" type="sibTrans" cxnId="{559D0A15-5AF5-4F07-889B-712F73C15A30}">
      <dgm:prSet/>
      <dgm:spPr/>
      <dgm:t>
        <a:bodyPr/>
        <a:lstStyle/>
        <a:p>
          <a:endParaRPr lang="en-US"/>
        </a:p>
      </dgm:t>
    </dgm:pt>
    <dgm:pt modelId="{75B765D5-C97A-4DA9-BD08-6FBB4B1C3739}">
      <dgm:prSet/>
      <dgm:spPr/>
      <dgm:t>
        <a:bodyPr/>
        <a:lstStyle/>
        <a:p>
          <a:r>
            <a:rPr lang="en-US" baseline="0"/>
            <a:t>Real-World Practice</a:t>
          </a:r>
          <a:endParaRPr lang="en-US"/>
        </a:p>
      </dgm:t>
    </dgm:pt>
    <dgm:pt modelId="{CC8A7E80-D5F1-43CC-9CC4-AFBB38EAE023}" type="parTrans" cxnId="{44BA9208-8FA9-4549-B68B-0ACF57281323}">
      <dgm:prSet/>
      <dgm:spPr/>
      <dgm:t>
        <a:bodyPr/>
        <a:lstStyle/>
        <a:p>
          <a:endParaRPr lang="en-US"/>
        </a:p>
      </dgm:t>
    </dgm:pt>
    <dgm:pt modelId="{A540B56D-6112-4826-A346-3E8E804C9010}" type="sibTrans" cxnId="{44BA9208-8FA9-4549-B68B-0ACF57281323}">
      <dgm:prSet/>
      <dgm:spPr/>
      <dgm:t>
        <a:bodyPr/>
        <a:lstStyle/>
        <a:p>
          <a:endParaRPr lang="en-US"/>
        </a:p>
      </dgm:t>
    </dgm:pt>
    <dgm:pt modelId="{09166E9A-7931-DF44-9185-3794D578F8D2}" type="pres">
      <dgm:prSet presAssocID="{5D60A335-66DE-4518-8C50-E9140F113F59}" presName="linear" presStyleCnt="0">
        <dgm:presLayoutVars>
          <dgm:animLvl val="lvl"/>
          <dgm:resizeHandles val="exact"/>
        </dgm:presLayoutVars>
      </dgm:prSet>
      <dgm:spPr/>
    </dgm:pt>
    <dgm:pt modelId="{72F901BF-D57E-8D41-BFA3-61557F9CA6BD}" type="pres">
      <dgm:prSet presAssocID="{CD616927-A170-4260-AC4A-37C99D531131}" presName="parentText" presStyleLbl="node1" presStyleIdx="0" presStyleCnt="10">
        <dgm:presLayoutVars>
          <dgm:chMax val="0"/>
          <dgm:bulletEnabled val="1"/>
        </dgm:presLayoutVars>
      </dgm:prSet>
      <dgm:spPr/>
    </dgm:pt>
    <dgm:pt modelId="{EB08C166-17A5-A440-9E7B-2964832D0563}" type="pres">
      <dgm:prSet presAssocID="{337ABA19-173B-431F-B88A-4ECE6BA3BBCA}" presName="spacer" presStyleCnt="0"/>
      <dgm:spPr/>
    </dgm:pt>
    <dgm:pt modelId="{141D5D77-5D1A-2A47-A97D-87D46165A886}" type="pres">
      <dgm:prSet presAssocID="{DA7FAE03-BEC8-4B0D-8977-284B7A7C2DA5}" presName="parentText" presStyleLbl="node1" presStyleIdx="1" presStyleCnt="10">
        <dgm:presLayoutVars>
          <dgm:chMax val="0"/>
          <dgm:bulletEnabled val="1"/>
        </dgm:presLayoutVars>
      </dgm:prSet>
      <dgm:spPr/>
    </dgm:pt>
    <dgm:pt modelId="{1ABAF033-C8BB-294C-BE83-E5846ADEF1AF}" type="pres">
      <dgm:prSet presAssocID="{0E619C99-17A3-4EA8-BDCD-F8929A5BC7BB}" presName="spacer" presStyleCnt="0"/>
      <dgm:spPr/>
    </dgm:pt>
    <dgm:pt modelId="{8DAA1A00-9FD7-ED4B-8E7D-FC558B6213D8}" type="pres">
      <dgm:prSet presAssocID="{F3B3E9A4-EBDE-4893-BB96-C523DBF6205E}" presName="parentText" presStyleLbl="node1" presStyleIdx="2" presStyleCnt="10">
        <dgm:presLayoutVars>
          <dgm:chMax val="0"/>
          <dgm:bulletEnabled val="1"/>
        </dgm:presLayoutVars>
      </dgm:prSet>
      <dgm:spPr/>
    </dgm:pt>
    <dgm:pt modelId="{1B6DE3E7-0D43-FB46-A269-A7A7CFBDBD64}" type="pres">
      <dgm:prSet presAssocID="{0C212368-124C-46FD-8ABE-77CBC3D0689F}" presName="spacer" presStyleCnt="0"/>
      <dgm:spPr/>
    </dgm:pt>
    <dgm:pt modelId="{B0D43F34-7431-BE41-8548-3FAB67A1CE3E}" type="pres">
      <dgm:prSet presAssocID="{60899DF1-02C7-4E94-A7E0-51EE366FCAB0}" presName="parentText" presStyleLbl="node1" presStyleIdx="3" presStyleCnt="10">
        <dgm:presLayoutVars>
          <dgm:chMax val="0"/>
          <dgm:bulletEnabled val="1"/>
        </dgm:presLayoutVars>
      </dgm:prSet>
      <dgm:spPr/>
    </dgm:pt>
    <dgm:pt modelId="{55C10012-AE82-914A-9A5F-E76D206794C0}" type="pres">
      <dgm:prSet presAssocID="{00F3E53B-EA13-4500-8B72-8147DB8E5E05}" presName="spacer" presStyleCnt="0"/>
      <dgm:spPr/>
    </dgm:pt>
    <dgm:pt modelId="{80284242-88C1-FB49-9A5E-31EA8534252F}" type="pres">
      <dgm:prSet presAssocID="{83BD7AFE-E7EC-4FD5-A93D-BBB45044183B}" presName="parentText" presStyleLbl="node1" presStyleIdx="4" presStyleCnt="10">
        <dgm:presLayoutVars>
          <dgm:chMax val="0"/>
          <dgm:bulletEnabled val="1"/>
        </dgm:presLayoutVars>
      </dgm:prSet>
      <dgm:spPr/>
    </dgm:pt>
    <dgm:pt modelId="{AF6F48C6-E74E-8246-A151-3B87BBA69567}" type="pres">
      <dgm:prSet presAssocID="{4A709E4D-AAB1-4EF5-A567-97F2E7131F08}" presName="spacer" presStyleCnt="0"/>
      <dgm:spPr/>
    </dgm:pt>
    <dgm:pt modelId="{558467C8-F9A2-3E45-B7DC-6E6AFCBBEBF1}" type="pres">
      <dgm:prSet presAssocID="{E49C3FBC-2189-4963-84D8-358F2F6C5BDD}" presName="parentText" presStyleLbl="node1" presStyleIdx="5" presStyleCnt="10">
        <dgm:presLayoutVars>
          <dgm:chMax val="0"/>
          <dgm:bulletEnabled val="1"/>
        </dgm:presLayoutVars>
      </dgm:prSet>
      <dgm:spPr/>
    </dgm:pt>
    <dgm:pt modelId="{EBCBF946-9EE3-7B48-BA4C-6D6B0D2F032C}" type="pres">
      <dgm:prSet presAssocID="{B8B0C2D3-197E-4A30-BB57-CE4BA2826EE2}" presName="spacer" presStyleCnt="0"/>
      <dgm:spPr/>
    </dgm:pt>
    <dgm:pt modelId="{068EC2B1-DABF-BF41-B9F1-FAE46BB82F26}" type="pres">
      <dgm:prSet presAssocID="{02C654DB-5F67-496D-910B-F7F7B3A9AE3B}" presName="parentText" presStyleLbl="node1" presStyleIdx="6" presStyleCnt="10">
        <dgm:presLayoutVars>
          <dgm:chMax val="0"/>
          <dgm:bulletEnabled val="1"/>
        </dgm:presLayoutVars>
      </dgm:prSet>
      <dgm:spPr/>
    </dgm:pt>
    <dgm:pt modelId="{107449D2-745F-C144-8F80-09D5BAE026B5}" type="pres">
      <dgm:prSet presAssocID="{AB5F7439-229F-4459-BD59-834B485FD6B6}" presName="spacer" presStyleCnt="0"/>
      <dgm:spPr/>
    </dgm:pt>
    <dgm:pt modelId="{4E682B6D-965E-1D4A-B0A7-38CBB0868B6B}" type="pres">
      <dgm:prSet presAssocID="{72C74724-F2D2-4DA9-855C-3E80F36DBE69}" presName="parentText" presStyleLbl="node1" presStyleIdx="7" presStyleCnt="10">
        <dgm:presLayoutVars>
          <dgm:chMax val="0"/>
          <dgm:bulletEnabled val="1"/>
        </dgm:presLayoutVars>
      </dgm:prSet>
      <dgm:spPr/>
    </dgm:pt>
    <dgm:pt modelId="{8B5C9669-4C19-9A48-883D-11B7B10A80C5}" type="pres">
      <dgm:prSet presAssocID="{DD811510-BF68-4CE1-A5BD-6777553532DC}" presName="spacer" presStyleCnt="0"/>
      <dgm:spPr/>
    </dgm:pt>
    <dgm:pt modelId="{E2C84041-2C00-7E44-8AD1-BC3CF0E44BFC}" type="pres">
      <dgm:prSet presAssocID="{C70EF1A0-AD3B-49E6-8358-426D1FE08C58}" presName="parentText" presStyleLbl="node1" presStyleIdx="8" presStyleCnt="10">
        <dgm:presLayoutVars>
          <dgm:chMax val="0"/>
          <dgm:bulletEnabled val="1"/>
        </dgm:presLayoutVars>
      </dgm:prSet>
      <dgm:spPr/>
    </dgm:pt>
    <dgm:pt modelId="{14DC9066-ECDB-0B4B-98E0-DA4D2314439B}" type="pres">
      <dgm:prSet presAssocID="{D6092D66-B8E7-45F7-9C2F-06784C04E91A}" presName="spacer" presStyleCnt="0"/>
      <dgm:spPr/>
    </dgm:pt>
    <dgm:pt modelId="{2B0E8839-EF7D-7D4D-A3C9-513FCE6C323E}" type="pres">
      <dgm:prSet presAssocID="{75B765D5-C97A-4DA9-BD08-6FBB4B1C3739}" presName="parentText" presStyleLbl="node1" presStyleIdx="9" presStyleCnt="10">
        <dgm:presLayoutVars>
          <dgm:chMax val="0"/>
          <dgm:bulletEnabled val="1"/>
        </dgm:presLayoutVars>
      </dgm:prSet>
      <dgm:spPr/>
    </dgm:pt>
  </dgm:ptLst>
  <dgm:cxnLst>
    <dgm:cxn modelId="{44BA9208-8FA9-4549-B68B-0ACF57281323}" srcId="{5D60A335-66DE-4518-8C50-E9140F113F59}" destId="{75B765D5-C97A-4DA9-BD08-6FBB4B1C3739}" srcOrd="9" destOrd="0" parTransId="{CC8A7E80-D5F1-43CC-9CC4-AFBB38EAE023}" sibTransId="{A540B56D-6112-4826-A346-3E8E804C9010}"/>
    <dgm:cxn modelId="{50EF190B-4DFA-1F41-97C3-B6FF5751093D}" type="presOf" srcId="{C70EF1A0-AD3B-49E6-8358-426D1FE08C58}" destId="{E2C84041-2C00-7E44-8AD1-BC3CF0E44BFC}" srcOrd="0" destOrd="0" presId="urn:microsoft.com/office/officeart/2005/8/layout/vList2"/>
    <dgm:cxn modelId="{40872D12-A1BE-6543-AC07-D56C1E334B1B}" type="presOf" srcId="{E49C3FBC-2189-4963-84D8-358F2F6C5BDD}" destId="{558467C8-F9A2-3E45-B7DC-6E6AFCBBEBF1}" srcOrd="0" destOrd="0" presId="urn:microsoft.com/office/officeart/2005/8/layout/vList2"/>
    <dgm:cxn modelId="{BB889114-9268-4D10-9B42-4774698500DD}" srcId="{5D60A335-66DE-4518-8C50-E9140F113F59}" destId="{E49C3FBC-2189-4963-84D8-358F2F6C5BDD}" srcOrd="5" destOrd="0" parTransId="{CE9A1745-37B7-4C01-AD7B-9606781427CF}" sibTransId="{B8B0C2D3-197E-4A30-BB57-CE4BA2826EE2}"/>
    <dgm:cxn modelId="{559D0A15-5AF5-4F07-889B-712F73C15A30}" srcId="{5D60A335-66DE-4518-8C50-E9140F113F59}" destId="{C70EF1A0-AD3B-49E6-8358-426D1FE08C58}" srcOrd="8" destOrd="0" parTransId="{0AE30178-49BE-4C18-8D5B-23F8EF5E0282}" sibTransId="{D6092D66-B8E7-45F7-9C2F-06784C04E91A}"/>
    <dgm:cxn modelId="{65FDF92C-FEF7-4EA9-A6EB-7AA0C7AD2AB5}" srcId="{5D60A335-66DE-4518-8C50-E9140F113F59}" destId="{72C74724-F2D2-4DA9-855C-3E80F36DBE69}" srcOrd="7" destOrd="0" parTransId="{E5257295-8A2D-4685-9A10-0F113F338F19}" sibTransId="{DD811510-BF68-4CE1-A5BD-6777553532DC}"/>
    <dgm:cxn modelId="{132F342E-2129-C146-86E0-51D3A4E678B2}" type="presOf" srcId="{CD616927-A170-4260-AC4A-37C99D531131}" destId="{72F901BF-D57E-8D41-BFA3-61557F9CA6BD}" srcOrd="0" destOrd="0" presId="urn:microsoft.com/office/officeart/2005/8/layout/vList2"/>
    <dgm:cxn modelId="{6912643C-72C4-4F36-8115-853EA70D3014}" srcId="{5D60A335-66DE-4518-8C50-E9140F113F59}" destId="{02C654DB-5F67-496D-910B-F7F7B3A9AE3B}" srcOrd="6" destOrd="0" parTransId="{572C7175-E5BF-432E-A1A7-55C89050BC3A}" sibTransId="{AB5F7439-229F-4459-BD59-834B485FD6B6}"/>
    <dgm:cxn modelId="{719AC540-ABF9-BB45-9F59-A365D51F3392}" type="presOf" srcId="{02C654DB-5F67-496D-910B-F7F7B3A9AE3B}" destId="{068EC2B1-DABF-BF41-B9F1-FAE46BB82F26}" srcOrd="0" destOrd="0" presId="urn:microsoft.com/office/officeart/2005/8/layout/vList2"/>
    <dgm:cxn modelId="{5F9E5F60-A497-E847-86BD-74330876CC09}" type="presOf" srcId="{75B765D5-C97A-4DA9-BD08-6FBB4B1C3739}" destId="{2B0E8839-EF7D-7D4D-A3C9-513FCE6C323E}" srcOrd="0" destOrd="0" presId="urn:microsoft.com/office/officeart/2005/8/layout/vList2"/>
    <dgm:cxn modelId="{D7F7DE52-7577-4DD5-A6F8-2771EC3BB210}" srcId="{5D60A335-66DE-4518-8C50-E9140F113F59}" destId="{60899DF1-02C7-4E94-A7E0-51EE366FCAB0}" srcOrd="3" destOrd="0" parTransId="{03F74242-3366-46C2-9784-D127DF1FACD0}" sibTransId="{00F3E53B-EA13-4500-8B72-8147DB8E5E05}"/>
    <dgm:cxn modelId="{D5174275-8D8A-4474-8553-4D529FC83915}" srcId="{5D60A335-66DE-4518-8C50-E9140F113F59}" destId="{83BD7AFE-E7EC-4FD5-A93D-BBB45044183B}" srcOrd="4" destOrd="0" parTransId="{CA57AF03-BAE8-47BA-9D57-86FC79072F1B}" sibTransId="{4A709E4D-AAB1-4EF5-A567-97F2E7131F08}"/>
    <dgm:cxn modelId="{2CFBA187-58C7-454B-A04E-F429B96818E1}" type="presOf" srcId="{DA7FAE03-BEC8-4B0D-8977-284B7A7C2DA5}" destId="{141D5D77-5D1A-2A47-A97D-87D46165A886}" srcOrd="0" destOrd="0" presId="urn:microsoft.com/office/officeart/2005/8/layout/vList2"/>
    <dgm:cxn modelId="{69A7D188-291B-8D4F-A8A7-FC73D21EDEFA}" type="presOf" srcId="{5D60A335-66DE-4518-8C50-E9140F113F59}" destId="{09166E9A-7931-DF44-9185-3794D578F8D2}" srcOrd="0" destOrd="0" presId="urn:microsoft.com/office/officeart/2005/8/layout/vList2"/>
    <dgm:cxn modelId="{F23AEF8E-39C3-4D4C-A316-9451ABEE6A13}" type="presOf" srcId="{72C74724-F2D2-4DA9-855C-3E80F36DBE69}" destId="{4E682B6D-965E-1D4A-B0A7-38CBB0868B6B}" srcOrd="0" destOrd="0" presId="urn:microsoft.com/office/officeart/2005/8/layout/vList2"/>
    <dgm:cxn modelId="{2AE3A4A7-2321-47CC-A503-13F00F32D48F}" srcId="{5D60A335-66DE-4518-8C50-E9140F113F59}" destId="{DA7FAE03-BEC8-4B0D-8977-284B7A7C2DA5}" srcOrd="1" destOrd="0" parTransId="{B62C5F13-380E-4A3F-BA5E-DE5AD55CE845}" sibTransId="{0E619C99-17A3-4EA8-BDCD-F8929A5BC7BB}"/>
    <dgm:cxn modelId="{6F34D6A7-E051-487B-A515-C08A7D24F544}" srcId="{5D60A335-66DE-4518-8C50-E9140F113F59}" destId="{CD616927-A170-4260-AC4A-37C99D531131}" srcOrd="0" destOrd="0" parTransId="{19894489-7577-4CBA-9E6A-EA5A8E3FD2EF}" sibTransId="{337ABA19-173B-431F-B88A-4ECE6BA3BBCA}"/>
    <dgm:cxn modelId="{27B445CF-4A30-924F-8AA0-2D1E757E4234}" type="presOf" srcId="{83BD7AFE-E7EC-4FD5-A93D-BBB45044183B}" destId="{80284242-88C1-FB49-9A5E-31EA8534252F}" srcOrd="0" destOrd="0" presId="urn:microsoft.com/office/officeart/2005/8/layout/vList2"/>
    <dgm:cxn modelId="{43FB85F2-4F20-1145-9510-501B3D2E0888}" type="presOf" srcId="{F3B3E9A4-EBDE-4893-BB96-C523DBF6205E}" destId="{8DAA1A00-9FD7-ED4B-8E7D-FC558B6213D8}" srcOrd="0" destOrd="0" presId="urn:microsoft.com/office/officeart/2005/8/layout/vList2"/>
    <dgm:cxn modelId="{1BA485FB-3210-428A-9753-772D30E5912D}" srcId="{5D60A335-66DE-4518-8C50-E9140F113F59}" destId="{F3B3E9A4-EBDE-4893-BB96-C523DBF6205E}" srcOrd="2" destOrd="0" parTransId="{A9E0D18E-DB29-4DB0-BD81-6517AE54CA67}" sibTransId="{0C212368-124C-46FD-8ABE-77CBC3D0689F}"/>
    <dgm:cxn modelId="{ADE14DFC-CB94-6446-B93A-F1F7F02B91C8}" type="presOf" srcId="{60899DF1-02C7-4E94-A7E0-51EE366FCAB0}" destId="{B0D43F34-7431-BE41-8548-3FAB67A1CE3E}" srcOrd="0" destOrd="0" presId="urn:microsoft.com/office/officeart/2005/8/layout/vList2"/>
    <dgm:cxn modelId="{F55E279D-EB76-7A49-B8CA-3D3C4F09F97B}" type="presParOf" srcId="{09166E9A-7931-DF44-9185-3794D578F8D2}" destId="{72F901BF-D57E-8D41-BFA3-61557F9CA6BD}" srcOrd="0" destOrd="0" presId="urn:microsoft.com/office/officeart/2005/8/layout/vList2"/>
    <dgm:cxn modelId="{5F63AB93-1F50-6F4F-87FF-CB59663A6E0A}" type="presParOf" srcId="{09166E9A-7931-DF44-9185-3794D578F8D2}" destId="{EB08C166-17A5-A440-9E7B-2964832D0563}" srcOrd="1" destOrd="0" presId="urn:microsoft.com/office/officeart/2005/8/layout/vList2"/>
    <dgm:cxn modelId="{4E12B02B-E333-3246-99BB-182806C25BB5}" type="presParOf" srcId="{09166E9A-7931-DF44-9185-3794D578F8D2}" destId="{141D5D77-5D1A-2A47-A97D-87D46165A886}" srcOrd="2" destOrd="0" presId="urn:microsoft.com/office/officeart/2005/8/layout/vList2"/>
    <dgm:cxn modelId="{C18FE2BC-B837-7D47-B4A1-1B5A46954358}" type="presParOf" srcId="{09166E9A-7931-DF44-9185-3794D578F8D2}" destId="{1ABAF033-C8BB-294C-BE83-E5846ADEF1AF}" srcOrd="3" destOrd="0" presId="urn:microsoft.com/office/officeart/2005/8/layout/vList2"/>
    <dgm:cxn modelId="{996E5136-1F1C-0546-9306-6C1ADA6F3455}" type="presParOf" srcId="{09166E9A-7931-DF44-9185-3794D578F8D2}" destId="{8DAA1A00-9FD7-ED4B-8E7D-FC558B6213D8}" srcOrd="4" destOrd="0" presId="urn:microsoft.com/office/officeart/2005/8/layout/vList2"/>
    <dgm:cxn modelId="{BD65F9C4-92EE-F042-9C80-FDD8AC6CBA08}" type="presParOf" srcId="{09166E9A-7931-DF44-9185-3794D578F8D2}" destId="{1B6DE3E7-0D43-FB46-A269-A7A7CFBDBD64}" srcOrd="5" destOrd="0" presId="urn:microsoft.com/office/officeart/2005/8/layout/vList2"/>
    <dgm:cxn modelId="{1AB7BA3F-5CC9-F343-A98C-849B0CBE7F1B}" type="presParOf" srcId="{09166E9A-7931-DF44-9185-3794D578F8D2}" destId="{B0D43F34-7431-BE41-8548-3FAB67A1CE3E}" srcOrd="6" destOrd="0" presId="urn:microsoft.com/office/officeart/2005/8/layout/vList2"/>
    <dgm:cxn modelId="{FA71F32E-7436-CD40-BEC9-7BD0556D57DB}" type="presParOf" srcId="{09166E9A-7931-DF44-9185-3794D578F8D2}" destId="{55C10012-AE82-914A-9A5F-E76D206794C0}" srcOrd="7" destOrd="0" presId="urn:microsoft.com/office/officeart/2005/8/layout/vList2"/>
    <dgm:cxn modelId="{92B61C08-BFBE-CE4A-BDCD-C7FD734CC1F8}" type="presParOf" srcId="{09166E9A-7931-DF44-9185-3794D578F8D2}" destId="{80284242-88C1-FB49-9A5E-31EA8534252F}" srcOrd="8" destOrd="0" presId="urn:microsoft.com/office/officeart/2005/8/layout/vList2"/>
    <dgm:cxn modelId="{3EE21C3E-8434-4C44-BADE-49EABABA9D86}" type="presParOf" srcId="{09166E9A-7931-DF44-9185-3794D578F8D2}" destId="{AF6F48C6-E74E-8246-A151-3B87BBA69567}" srcOrd="9" destOrd="0" presId="urn:microsoft.com/office/officeart/2005/8/layout/vList2"/>
    <dgm:cxn modelId="{E1CCCF53-A4F5-1D4B-9216-5C93B0A20B05}" type="presParOf" srcId="{09166E9A-7931-DF44-9185-3794D578F8D2}" destId="{558467C8-F9A2-3E45-B7DC-6E6AFCBBEBF1}" srcOrd="10" destOrd="0" presId="urn:microsoft.com/office/officeart/2005/8/layout/vList2"/>
    <dgm:cxn modelId="{CD3606F0-7428-C545-9F50-78B9B92B85DE}" type="presParOf" srcId="{09166E9A-7931-DF44-9185-3794D578F8D2}" destId="{EBCBF946-9EE3-7B48-BA4C-6D6B0D2F032C}" srcOrd="11" destOrd="0" presId="urn:microsoft.com/office/officeart/2005/8/layout/vList2"/>
    <dgm:cxn modelId="{E651388C-5337-C74E-AA2D-DF18A78024E1}" type="presParOf" srcId="{09166E9A-7931-DF44-9185-3794D578F8D2}" destId="{068EC2B1-DABF-BF41-B9F1-FAE46BB82F26}" srcOrd="12" destOrd="0" presId="urn:microsoft.com/office/officeart/2005/8/layout/vList2"/>
    <dgm:cxn modelId="{06F79669-A3E4-C64B-B24C-EE78877CC72F}" type="presParOf" srcId="{09166E9A-7931-DF44-9185-3794D578F8D2}" destId="{107449D2-745F-C144-8F80-09D5BAE026B5}" srcOrd="13" destOrd="0" presId="urn:microsoft.com/office/officeart/2005/8/layout/vList2"/>
    <dgm:cxn modelId="{7E7D7B00-ACDE-CD44-9801-CFCEC5BB888A}" type="presParOf" srcId="{09166E9A-7931-DF44-9185-3794D578F8D2}" destId="{4E682B6D-965E-1D4A-B0A7-38CBB0868B6B}" srcOrd="14" destOrd="0" presId="urn:microsoft.com/office/officeart/2005/8/layout/vList2"/>
    <dgm:cxn modelId="{C44AEA03-0F09-7040-94A5-E8810F2B76C3}" type="presParOf" srcId="{09166E9A-7931-DF44-9185-3794D578F8D2}" destId="{8B5C9669-4C19-9A48-883D-11B7B10A80C5}" srcOrd="15" destOrd="0" presId="urn:microsoft.com/office/officeart/2005/8/layout/vList2"/>
    <dgm:cxn modelId="{ABE9B2AB-F0BE-DD4B-8E0D-76EC9ACD7523}" type="presParOf" srcId="{09166E9A-7931-DF44-9185-3794D578F8D2}" destId="{E2C84041-2C00-7E44-8AD1-BC3CF0E44BFC}" srcOrd="16" destOrd="0" presId="urn:microsoft.com/office/officeart/2005/8/layout/vList2"/>
    <dgm:cxn modelId="{22EC5175-F989-C44D-861E-14DEFD27C01A}" type="presParOf" srcId="{09166E9A-7931-DF44-9185-3794D578F8D2}" destId="{14DC9066-ECDB-0B4B-98E0-DA4D2314439B}" srcOrd="17" destOrd="0" presId="urn:microsoft.com/office/officeart/2005/8/layout/vList2"/>
    <dgm:cxn modelId="{183229A1-E5D7-1B4A-96FB-C80DF1CEFF59}" type="presParOf" srcId="{09166E9A-7931-DF44-9185-3794D578F8D2}" destId="{2B0E8839-EF7D-7D4D-A3C9-513FCE6C323E}" srcOrd="1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C322BA-48C3-44DA-B749-6D2B93FCE97E}"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1F328FF3-5871-4D12-8C54-865CB69B172E}">
      <dgm:prSet custT="1"/>
      <dgm:spPr/>
      <dgm:t>
        <a:bodyPr/>
        <a:lstStyle/>
        <a:p>
          <a:r>
            <a:rPr lang="en-US" sz="1800" dirty="0"/>
            <a:t>Official court document that requires the recipient to appear in court to be questioned as a witness, or to be deposed at another location, about facts underlying a lawsuit  The subpoena may also require the production of documents. </a:t>
          </a:r>
        </a:p>
      </dgm:t>
    </dgm:pt>
    <dgm:pt modelId="{C938B378-978B-461E-93E4-EEFEDF8EF1E3}" type="parTrans" cxnId="{EB3232AA-0A9B-40E7-889C-16FC8B34D346}">
      <dgm:prSet/>
      <dgm:spPr/>
      <dgm:t>
        <a:bodyPr/>
        <a:lstStyle/>
        <a:p>
          <a:endParaRPr lang="en-US"/>
        </a:p>
      </dgm:t>
    </dgm:pt>
    <dgm:pt modelId="{AFB75D33-9FB9-4DCF-AC99-1EFFB8B9870A}" type="sibTrans" cxnId="{EB3232AA-0A9B-40E7-889C-16FC8B34D346}">
      <dgm:prSet/>
      <dgm:spPr/>
      <dgm:t>
        <a:bodyPr/>
        <a:lstStyle/>
        <a:p>
          <a:endParaRPr lang="en-US"/>
        </a:p>
      </dgm:t>
    </dgm:pt>
    <dgm:pt modelId="{CA9AA106-1085-4584-860F-87D38AEC00ED}">
      <dgm:prSet/>
      <dgm:spPr/>
      <dgm:t>
        <a:bodyPr/>
        <a:lstStyle/>
        <a:p>
          <a:r>
            <a:rPr lang="en-US" dirty="0"/>
            <a:t>Subpoenas may come from your client’s lawyer or someone who is proceeding against your client and you must respond carefully.  You must be sure not to disclose information unless a release is signed or a judge has court ordered release of information and then you must be careful of what you release… request to release a summary of treatment.</a:t>
          </a:r>
        </a:p>
      </dgm:t>
    </dgm:pt>
    <dgm:pt modelId="{41E17AA7-13F1-4326-B9BF-B32D9D62349E}" type="parTrans" cxnId="{9F3DA30A-27FA-47FE-9D8A-D76B9343EE60}">
      <dgm:prSet/>
      <dgm:spPr/>
      <dgm:t>
        <a:bodyPr/>
        <a:lstStyle/>
        <a:p>
          <a:endParaRPr lang="en-US"/>
        </a:p>
      </dgm:t>
    </dgm:pt>
    <dgm:pt modelId="{0C73194C-EC3F-4660-9CEE-BADD7A9C52B6}" type="sibTrans" cxnId="{9F3DA30A-27FA-47FE-9D8A-D76B9343EE60}">
      <dgm:prSet/>
      <dgm:spPr/>
      <dgm:t>
        <a:bodyPr/>
        <a:lstStyle/>
        <a:p>
          <a:endParaRPr lang="en-US"/>
        </a:p>
      </dgm:t>
    </dgm:pt>
    <dgm:pt modelId="{35C7B1CC-EBCE-4F1E-B4B8-779E9F0BC727}" type="pres">
      <dgm:prSet presAssocID="{A3C322BA-48C3-44DA-B749-6D2B93FCE97E}" presName="root" presStyleCnt="0">
        <dgm:presLayoutVars>
          <dgm:dir/>
          <dgm:resizeHandles val="exact"/>
        </dgm:presLayoutVars>
      </dgm:prSet>
      <dgm:spPr/>
    </dgm:pt>
    <dgm:pt modelId="{B583CB78-8A52-467B-8176-AD2E7F93D738}" type="pres">
      <dgm:prSet presAssocID="{1F328FF3-5871-4D12-8C54-865CB69B172E}" presName="compNode" presStyleCnt="0"/>
      <dgm:spPr/>
    </dgm:pt>
    <dgm:pt modelId="{718FC00C-8148-450E-9EA2-F02B5D046157}" type="pres">
      <dgm:prSet presAssocID="{1F328FF3-5871-4D12-8C54-865CB69B172E}" presName="bgRect" presStyleLbl="bgShp" presStyleIdx="0" presStyleCnt="2"/>
      <dgm:spPr/>
    </dgm:pt>
    <dgm:pt modelId="{602F6FBD-506A-4E0A-BB46-5AB08B79971C}" type="pres">
      <dgm:prSet presAssocID="{1F328FF3-5871-4D12-8C54-865CB69B172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233FB996-2100-4AC2-8336-5E5CB4CD7F86}" type="pres">
      <dgm:prSet presAssocID="{1F328FF3-5871-4D12-8C54-865CB69B172E}" presName="spaceRect" presStyleCnt="0"/>
      <dgm:spPr/>
    </dgm:pt>
    <dgm:pt modelId="{1C3F9AFD-113B-426C-8ED5-DF3EAE9695C6}" type="pres">
      <dgm:prSet presAssocID="{1F328FF3-5871-4D12-8C54-865CB69B172E}" presName="parTx" presStyleLbl="revTx" presStyleIdx="0" presStyleCnt="2">
        <dgm:presLayoutVars>
          <dgm:chMax val="0"/>
          <dgm:chPref val="0"/>
        </dgm:presLayoutVars>
      </dgm:prSet>
      <dgm:spPr/>
    </dgm:pt>
    <dgm:pt modelId="{AC5A3BA2-1C19-4C79-97D2-E7A5A431E67D}" type="pres">
      <dgm:prSet presAssocID="{AFB75D33-9FB9-4DCF-AC99-1EFFB8B9870A}" presName="sibTrans" presStyleCnt="0"/>
      <dgm:spPr/>
    </dgm:pt>
    <dgm:pt modelId="{350E3F21-BDA8-4062-810C-11D5693A6E8C}" type="pres">
      <dgm:prSet presAssocID="{CA9AA106-1085-4584-860F-87D38AEC00ED}" presName="compNode" presStyleCnt="0"/>
      <dgm:spPr/>
    </dgm:pt>
    <dgm:pt modelId="{B73B80A8-62C7-4C4C-B528-D3564BA4A742}" type="pres">
      <dgm:prSet presAssocID="{CA9AA106-1085-4584-860F-87D38AEC00ED}" presName="bgRect" presStyleLbl="bgShp" presStyleIdx="1" presStyleCnt="2"/>
      <dgm:spPr/>
    </dgm:pt>
    <dgm:pt modelId="{D253AA63-C83D-4F27-9CED-88847992F4DA}" type="pres">
      <dgm:prSet presAssocID="{CA9AA106-1085-4584-860F-87D38AEC00E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B433311D-4215-4430-8F60-28521FEEBE5E}" type="pres">
      <dgm:prSet presAssocID="{CA9AA106-1085-4584-860F-87D38AEC00ED}" presName="spaceRect" presStyleCnt="0"/>
      <dgm:spPr/>
    </dgm:pt>
    <dgm:pt modelId="{755A292F-35B3-4FBB-B009-0FB98BD9627C}" type="pres">
      <dgm:prSet presAssocID="{CA9AA106-1085-4584-860F-87D38AEC00ED}" presName="parTx" presStyleLbl="revTx" presStyleIdx="1" presStyleCnt="2">
        <dgm:presLayoutVars>
          <dgm:chMax val="0"/>
          <dgm:chPref val="0"/>
        </dgm:presLayoutVars>
      </dgm:prSet>
      <dgm:spPr/>
    </dgm:pt>
  </dgm:ptLst>
  <dgm:cxnLst>
    <dgm:cxn modelId="{9F3DA30A-27FA-47FE-9D8A-D76B9343EE60}" srcId="{A3C322BA-48C3-44DA-B749-6D2B93FCE97E}" destId="{CA9AA106-1085-4584-860F-87D38AEC00ED}" srcOrd="1" destOrd="0" parTransId="{41E17AA7-13F1-4326-B9BF-B32D9D62349E}" sibTransId="{0C73194C-EC3F-4660-9CEE-BADD7A9C52B6}"/>
    <dgm:cxn modelId="{CF8D2D34-844D-4BCE-87FD-DA2F3505968D}" type="presOf" srcId="{1F328FF3-5871-4D12-8C54-865CB69B172E}" destId="{1C3F9AFD-113B-426C-8ED5-DF3EAE9695C6}" srcOrd="0" destOrd="0" presId="urn:microsoft.com/office/officeart/2018/2/layout/IconVerticalSolidList"/>
    <dgm:cxn modelId="{6C5DF37E-A512-4168-B6D7-EAE5077A7EA1}" type="presOf" srcId="{A3C322BA-48C3-44DA-B749-6D2B93FCE97E}" destId="{35C7B1CC-EBCE-4F1E-B4B8-779E9F0BC727}" srcOrd="0" destOrd="0" presId="urn:microsoft.com/office/officeart/2018/2/layout/IconVerticalSolidList"/>
    <dgm:cxn modelId="{BE991AAA-E7D5-426F-B890-648F06A6A039}" type="presOf" srcId="{CA9AA106-1085-4584-860F-87D38AEC00ED}" destId="{755A292F-35B3-4FBB-B009-0FB98BD9627C}" srcOrd="0" destOrd="0" presId="urn:microsoft.com/office/officeart/2018/2/layout/IconVerticalSolidList"/>
    <dgm:cxn modelId="{EB3232AA-0A9B-40E7-889C-16FC8B34D346}" srcId="{A3C322BA-48C3-44DA-B749-6D2B93FCE97E}" destId="{1F328FF3-5871-4D12-8C54-865CB69B172E}" srcOrd="0" destOrd="0" parTransId="{C938B378-978B-461E-93E4-EEFEDF8EF1E3}" sibTransId="{AFB75D33-9FB9-4DCF-AC99-1EFFB8B9870A}"/>
    <dgm:cxn modelId="{D7CE45F3-DD30-42E6-A474-8BF455F5F219}" type="presParOf" srcId="{35C7B1CC-EBCE-4F1E-B4B8-779E9F0BC727}" destId="{B583CB78-8A52-467B-8176-AD2E7F93D738}" srcOrd="0" destOrd="0" presId="urn:microsoft.com/office/officeart/2018/2/layout/IconVerticalSolidList"/>
    <dgm:cxn modelId="{A260DB4A-A329-44E0-91ED-4154C63DC317}" type="presParOf" srcId="{B583CB78-8A52-467B-8176-AD2E7F93D738}" destId="{718FC00C-8148-450E-9EA2-F02B5D046157}" srcOrd="0" destOrd="0" presId="urn:microsoft.com/office/officeart/2018/2/layout/IconVerticalSolidList"/>
    <dgm:cxn modelId="{CD3C694C-1C8D-4B05-BBA8-4DD81E051ADC}" type="presParOf" srcId="{B583CB78-8A52-467B-8176-AD2E7F93D738}" destId="{602F6FBD-506A-4E0A-BB46-5AB08B79971C}" srcOrd="1" destOrd="0" presId="urn:microsoft.com/office/officeart/2018/2/layout/IconVerticalSolidList"/>
    <dgm:cxn modelId="{D2DB3575-3DDB-4F28-992C-9BB2CFB693AE}" type="presParOf" srcId="{B583CB78-8A52-467B-8176-AD2E7F93D738}" destId="{233FB996-2100-4AC2-8336-5E5CB4CD7F86}" srcOrd="2" destOrd="0" presId="urn:microsoft.com/office/officeart/2018/2/layout/IconVerticalSolidList"/>
    <dgm:cxn modelId="{FA7B3B45-3547-4E7A-9781-5B6A54A210FC}" type="presParOf" srcId="{B583CB78-8A52-467B-8176-AD2E7F93D738}" destId="{1C3F9AFD-113B-426C-8ED5-DF3EAE9695C6}" srcOrd="3" destOrd="0" presId="urn:microsoft.com/office/officeart/2018/2/layout/IconVerticalSolidList"/>
    <dgm:cxn modelId="{6D25D466-594A-4E0A-AC96-7FADE1FF7F6D}" type="presParOf" srcId="{35C7B1CC-EBCE-4F1E-B4B8-779E9F0BC727}" destId="{AC5A3BA2-1C19-4C79-97D2-E7A5A431E67D}" srcOrd="1" destOrd="0" presId="urn:microsoft.com/office/officeart/2018/2/layout/IconVerticalSolidList"/>
    <dgm:cxn modelId="{632C6F18-0352-4A50-8905-0D04EB95235F}" type="presParOf" srcId="{35C7B1CC-EBCE-4F1E-B4B8-779E9F0BC727}" destId="{350E3F21-BDA8-4062-810C-11D5693A6E8C}" srcOrd="2" destOrd="0" presId="urn:microsoft.com/office/officeart/2018/2/layout/IconVerticalSolidList"/>
    <dgm:cxn modelId="{A7540BA7-C0C8-4442-82C2-FA3F8320EECB}" type="presParOf" srcId="{350E3F21-BDA8-4062-810C-11D5693A6E8C}" destId="{B73B80A8-62C7-4C4C-B528-D3564BA4A742}" srcOrd="0" destOrd="0" presId="urn:microsoft.com/office/officeart/2018/2/layout/IconVerticalSolidList"/>
    <dgm:cxn modelId="{AFC59F00-EE4D-4114-BBD9-B6BD2A762328}" type="presParOf" srcId="{350E3F21-BDA8-4062-810C-11D5693A6E8C}" destId="{D253AA63-C83D-4F27-9CED-88847992F4DA}" srcOrd="1" destOrd="0" presId="urn:microsoft.com/office/officeart/2018/2/layout/IconVerticalSolidList"/>
    <dgm:cxn modelId="{42322D70-CD94-4EE6-8DC3-6760FB639076}" type="presParOf" srcId="{350E3F21-BDA8-4062-810C-11D5693A6E8C}" destId="{B433311D-4215-4430-8F60-28521FEEBE5E}" srcOrd="2" destOrd="0" presId="urn:microsoft.com/office/officeart/2018/2/layout/IconVerticalSolidList"/>
    <dgm:cxn modelId="{1DA0C789-E4EC-4809-B9F5-22F1EDDC710E}" type="presParOf" srcId="{350E3F21-BDA8-4062-810C-11D5693A6E8C}" destId="{755A292F-35B3-4FBB-B009-0FB98BD9627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271CFFF-640F-47D0-9BD3-BA16EB2BAC3F}"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F8EB7A2-F21E-4D3B-A08F-F9084B89E6E5}">
      <dgm:prSet/>
      <dgm:spPr/>
      <dgm:t>
        <a:bodyPr/>
        <a:lstStyle/>
        <a:p>
          <a:r>
            <a:rPr lang="en-US" dirty="0"/>
            <a:t>Tell the truth and write the truth</a:t>
          </a:r>
        </a:p>
      </dgm:t>
    </dgm:pt>
    <dgm:pt modelId="{B2ED30A1-6C58-4EED-A889-C48E43D667B6}" type="parTrans" cxnId="{EBFEE98D-BBC7-4F14-9973-EE28DC90430E}">
      <dgm:prSet/>
      <dgm:spPr/>
      <dgm:t>
        <a:bodyPr/>
        <a:lstStyle/>
        <a:p>
          <a:endParaRPr lang="en-US"/>
        </a:p>
      </dgm:t>
    </dgm:pt>
    <dgm:pt modelId="{146A9200-C7A5-491D-BF25-639D2F756900}" type="sibTrans" cxnId="{EBFEE98D-BBC7-4F14-9973-EE28DC90430E}">
      <dgm:prSet/>
      <dgm:spPr/>
      <dgm:t>
        <a:bodyPr/>
        <a:lstStyle/>
        <a:p>
          <a:endParaRPr lang="en-US"/>
        </a:p>
      </dgm:t>
    </dgm:pt>
    <dgm:pt modelId="{89A0163A-847A-4EC6-9575-C3158159784D}">
      <dgm:prSet/>
      <dgm:spPr/>
      <dgm:t>
        <a:bodyPr/>
        <a:lstStyle/>
        <a:p>
          <a:r>
            <a:rPr lang="en-US"/>
            <a:t>Don’t guess or make assumptions</a:t>
          </a:r>
        </a:p>
      </dgm:t>
    </dgm:pt>
    <dgm:pt modelId="{F9DEBDF4-CBF4-41D3-B4B1-C9F53F02C7FC}" type="parTrans" cxnId="{0BA12501-E763-4B31-963E-B9CD6F81BC49}">
      <dgm:prSet/>
      <dgm:spPr/>
      <dgm:t>
        <a:bodyPr/>
        <a:lstStyle/>
        <a:p>
          <a:endParaRPr lang="en-US"/>
        </a:p>
      </dgm:t>
    </dgm:pt>
    <dgm:pt modelId="{9BC3990E-E612-4787-BD37-D559BDF63DF8}" type="sibTrans" cxnId="{0BA12501-E763-4B31-963E-B9CD6F81BC49}">
      <dgm:prSet/>
      <dgm:spPr/>
      <dgm:t>
        <a:bodyPr/>
        <a:lstStyle/>
        <a:p>
          <a:endParaRPr lang="en-US"/>
        </a:p>
      </dgm:t>
    </dgm:pt>
    <dgm:pt modelId="{9D38F142-958F-4B8D-81AE-DAFF9719D7B7}">
      <dgm:prSet/>
      <dgm:spPr/>
      <dgm:t>
        <a:bodyPr/>
        <a:lstStyle/>
        <a:p>
          <a:r>
            <a:rPr lang="en-US"/>
            <a:t>Be sure you understand what you are being asked in court before answering</a:t>
          </a:r>
        </a:p>
      </dgm:t>
    </dgm:pt>
    <dgm:pt modelId="{D40B450A-FB1D-4FE6-B510-500A4FF39F47}" type="parTrans" cxnId="{B952F3C1-B2B0-4D7E-96E3-B83819BE8F0D}">
      <dgm:prSet/>
      <dgm:spPr/>
      <dgm:t>
        <a:bodyPr/>
        <a:lstStyle/>
        <a:p>
          <a:endParaRPr lang="en-US"/>
        </a:p>
      </dgm:t>
    </dgm:pt>
    <dgm:pt modelId="{EE216F8A-F45D-4E78-8F79-426F7E9E3632}" type="sibTrans" cxnId="{B952F3C1-B2B0-4D7E-96E3-B83819BE8F0D}">
      <dgm:prSet/>
      <dgm:spPr/>
      <dgm:t>
        <a:bodyPr/>
        <a:lstStyle/>
        <a:p>
          <a:endParaRPr lang="en-US"/>
        </a:p>
      </dgm:t>
    </dgm:pt>
    <dgm:pt modelId="{22FC54A6-D94D-4DF5-8859-4BF62AC0E1F0}">
      <dgm:prSet/>
      <dgm:spPr/>
      <dgm:t>
        <a:bodyPr/>
        <a:lstStyle/>
        <a:p>
          <a:r>
            <a:rPr lang="en-US"/>
            <a:t>Understand the purpose of the counseling record</a:t>
          </a:r>
        </a:p>
      </dgm:t>
    </dgm:pt>
    <dgm:pt modelId="{40D1DE17-56B0-40EB-97BE-928C80981944}" type="parTrans" cxnId="{C6614C4C-BDC6-47A4-AE59-56454802FB44}">
      <dgm:prSet/>
      <dgm:spPr/>
      <dgm:t>
        <a:bodyPr/>
        <a:lstStyle/>
        <a:p>
          <a:endParaRPr lang="en-US"/>
        </a:p>
      </dgm:t>
    </dgm:pt>
    <dgm:pt modelId="{5A4F435F-CA3A-41E4-AC7F-30334708ABF2}" type="sibTrans" cxnId="{C6614C4C-BDC6-47A4-AE59-56454802FB44}">
      <dgm:prSet/>
      <dgm:spPr/>
      <dgm:t>
        <a:bodyPr/>
        <a:lstStyle/>
        <a:p>
          <a:endParaRPr lang="en-US"/>
        </a:p>
      </dgm:t>
    </dgm:pt>
    <dgm:pt modelId="{255B05F2-256E-4226-8477-0AD15BB8202A}">
      <dgm:prSet/>
      <dgm:spPr/>
      <dgm:t>
        <a:bodyPr/>
        <a:lstStyle/>
        <a:p>
          <a:r>
            <a:rPr lang="en-US"/>
            <a:t>Take your time when answering questions and charting your files: clinical notes, etc</a:t>
          </a:r>
        </a:p>
      </dgm:t>
    </dgm:pt>
    <dgm:pt modelId="{10C2F4E1-B432-4001-A5E0-268A3BDD339F}" type="parTrans" cxnId="{9A2C5A17-C9EE-4FCB-8295-763EAFAD9A4C}">
      <dgm:prSet/>
      <dgm:spPr/>
      <dgm:t>
        <a:bodyPr/>
        <a:lstStyle/>
        <a:p>
          <a:endParaRPr lang="en-US"/>
        </a:p>
      </dgm:t>
    </dgm:pt>
    <dgm:pt modelId="{C72294B4-ABE8-4AA7-B01B-11A6600E7410}" type="sibTrans" cxnId="{9A2C5A17-C9EE-4FCB-8295-763EAFAD9A4C}">
      <dgm:prSet/>
      <dgm:spPr/>
      <dgm:t>
        <a:bodyPr/>
        <a:lstStyle/>
        <a:p>
          <a:endParaRPr lang="en-US"/>
        </a:p>
      </dgm:t>
    </dgm:pt>
    <dgm:pt modelId="{F75699B4-1D44-469E-988A-F862AD7309D2}">
      <dgm:prSet/>
      <dgm:spPr/>
      <dgm:t>
        <a:bodyPr/>
        <a:lstStyle/>
        <a:p>
          <a:r>
            <a:rPr lang="en-US"/>
            <a:t>Only answer questions asked in court</a:t>
          </a:r>
        </a:p>
      </dgm:t>
    </dgm:pt>
    <dgm:pt modelId="{2931ED1C-D39E-477E-9FE4-DAE31F18C168}" type="parTrans" cxnId="{2E7F6D65-4029-47A5-824C-18220304DDD7}">
      <dgm:prSet/>
      <dgm:spPr/>
      <dgm:t>
        <a:bodyPr/>
        <a:lstStyle/>
        <a:p>
          <a:endParaRPr lang="en-US"/>
        </a:p>
      </dgm:t>
    </dgm:pt>
    <dgm:pt modelId="{DABADA9F-026D-4666-A2FE-B8F92E29D457}" type="sibTrans" cxnId="{2E7F6D65-4029-47A5-824C-18220304DDD7}">
      <dgm:prSet/>
      <dgm:spPr/>
      <dgm:t>
        <a:bodyPr/>
        <a:lstStyle/>
        <a:p>
          <a:endParaRPr lang="en-US"/>
        </a:p>
      </dgm:t>
    </dgm:pt>
    <dgm:pt modelId="{1F0F1A75-512E-4250-BE9E-B92FC51BB59E}">
      <dgm:prSet/>
      <dgm:spPr/>
      <dgm:t>
        <a:bodyPr/>
        <a:lstStyle/>
        <a:p>
          <a:r>
            <a:rPr lang="en-US"/>
            <a:t>Only record information pertinent to the client’s case</a:t>
          </a:r>
        </a:p>
      </dgm:t>
    </dgm:pt>
    <dgm:pt modelId="{DFFED6B6-4D6A-4E43-AD74-FDBA8F073FA4}" type="parTrans" cxnId="{CC38CDC4-A8ED-41BC-9687-F3F7D84AE3BF}">
      <dgm:prSet/>
      <dgm:spPr/>
      <dgm:t>
        <a:bodyPr/>
        <a:lstStyle/>
        <a:p>
          <a:endParaRPr lang="en-US"/>
        </a:p>
      </dgm:t>
    </dgm:pt>
    <dgm:pt modelId="{E3DD959C-0CFB-481D-BF13-251897103F4E}" type="sibTrans" cxnId="{CC38CDC4-A8ED-41BC-9687-F3F7D84AE3BF}">
      <dgm:prSet/>
      <dgm:spPr/>
      <dgm:t>
        <a:bodyPr/>
        <a:lstStyle/>
        <a:p>
          <a:endParaRPr lang="en-US"/>
        </a:p>
      </dgm:t>
    </dgm:pt>
    <dgm:pt modelId="{B99AF4E2-B293-452D-A961-CFF16D44AE4D}">
      <dgm:prSet/>
      <dgm:spPr/>
      <dgm:t>
        <a:bodyPr/>
        <a:lstStyle/>
        <a:p>
          <a:r>
            <a:rPr lang="en-US"/>
            <a:t>Think before you write and read it as though it was read in court.  Is what is read what you meant to write??</a:t>
          </a:r>
        </a:p>
      </dgm:t>
    </dgm:pt>
    <dgm:pt modelId="{2C7F2B03-A700-4E09-88F2-A39C457BB9A7}" type="parTrans" cxnId="{23C7B6C9-45DF-46B4-90FF-9248F87E3DD5}">
      <dgm:prSet/>
      <dgm:spPr/>
      <dgm:t>
        <a:bodyPr/>
        <a:lstStyle/>
        <a:p>
          <a:endParaRPr lang="en-US"/>
        </a:p>
      </dgm:t>
    </dgm:pt>
    <dgm:pt modelId="{834750D0-6B82-471C-B979-4EA5D40995A4}" type="sibTrans" cxnId="{23C7B6C9-45DF-46B4-90FF-9248F87E3DD5}">
      <dgm:prSet/>
      <dgm:spPr/>
      <dgm:t>
        <a:bodyPr/>
        <a:lstStyle/>
        <a:p>
          <a:endParaRPr lang="en-US"/>
        </a:p>
      </dgm:t>
    </dgm:pt>
    <dgm:pt modelId="{068A34DD-1468-A944-AD7A-F0B0DB61B91E}" type="pres">
      <dgm:prSet presAssocID="{F271CFFF-640F-47D0-9BD3-BA16EB2BAC3F}" presName="linear" presStyleCnt="0">
        <dgm:presLayoutVars>
          <dgm:animLvl val="lvl"/>
          <dgm:resizeHandles val="exact"/>
        </dgm:presLayoutVars>
      </dgm:prSet>
      <dgm:spPr/>
    </dgm:pt>
    <dgm:pt modelId="{1B289974-30D2-194C-99E2-B6869D7754FF}" type="pres">
      <dgm:prSet presAssocID="{8F8EB7A2-F21E-4D3B-A08F-F9084B89E6E5}" presName="parentText" presStyleLbl="node1" presStyleIdx="0" presStyleCnt="8">
        <dgm:presLayoutVars>
          <dgm:chMax val="0"/>
          <dgm:bulletEnabled val="1"/>
        </dgm:presLayoutVars>
      </dgm:prSet>
      <dgm:spPr/>
    </dgm:pt>
    <dgm:pt modelId="{C970C04F-5E00-6143-8F05-0F2F88A13BB9}" type="pres">
      <dgm:prSet presAssocID="{146A9200-C7A5-491D-BF25-639D2F756900}" presName="spacer" presStyleCnt="0"/>
      <dgm:spPr/>
    </dgm:pt>
    <dgm:pt modelId="{E79EB3F3-2514-BC45-A45C-79353927C29E}" type="pres">
      <dgm:prSet presAssocID="{89A0163A-847A-4EC6-9575-C3158159784D}" presName="parentText" presStyleLbl="node1" presStyleIdx="1" presStyleCnt="8">
        <dgm:presLayoutVars>
          <dgm:chMax val="0"/>
          <dgm:bulletEnabled val="1"/>
        </dgm:presLayoutVars>
      </dgm:prSet>
      <dgm:spPr/>
    </dgm:pt>
    <dgm:pt modelId="{01BA5794-668E-9848-B053-048CD00ADBAB}" type="pres">
      <dgm:prSet presAssocID="{9BC3990E-E612-4787-BD37-D559BDF63DF8}" presName="spacer" presStyleCnt="0"/>
      <dgm:spPr/>
    </dgm:pt>
    <dgm:pt modelId="{1422B9B4-B8AE-D84F-AEA6-943D6681E2AC}" type="pres">
      <dgm:prSet presAssocID="{9D38F142-958F-4B8D-81AE-DAFF9719D7B7}" presName="parentText" presStyleLbl="node1" presStyleIdx="2" presStyleCnt="8">
        <dgm:presLayoutVars>
          <dgm:chMax val="0"/>
          <dgm:bulletEnabled val="1"/>
        </dgm:presLayoutVars>
      </dgm:prSet>
      <dgm:spPr/>
    </dgm:pt>
    <dgm:pt modelId="{6C19B987-3695-414E-BBC5-4980DDC21F26}" type="pres">
      <dgm:prSet presAssocID="{EE216F8A-F45D-4E78-8F79-426F7E9E3632}" presName="spacer" presStyleCnt="0"/>
      <dgm:spPr/>
    </dgm:pt>
    <dgm:pt modelId="{B32648C3-48B3-4542-9E1F-6BB0AD1B8AD0}" type="pres">
      <dgm:prSet presAssocID="{22FC54A6-D94D-4DF5-8859-4BF62AC0E1F0}" presName="parentText" presStyleLbl="node1" presStyleIdx="3" presStyleCnt="8">
        <dgm:presLayoutVars>
          <dgm:chMax val="0"/>
          <dgm:bulletEnabled val="1"/>
        </dgm:presLayoutVars>
      </dgm:prSet>
      <dgm:spPr/>
    </dgm:pt>
    <dgm:pt modelId="{FF16AA62-3E50-1047-9EAD-7D7AEF5FE2D1}" type="pres">
      <dgm:prSet presAssocID="{5A4F435F-CA3A-41E4-AC7F-30334708ABF2}" presName="spacer" presStyleCnt="0"/>
      <dgm:spPr/>
    </dgm:pt>
    <dgm:pt modelId="{6E0DFB16-F20B-064F-B79F-8394AFA1F83F}" type="pres">
      <dgm:prSet presAssocID="{255B05F2-256E-4226-8477-0AD15BB8202A}" presName="parentText" presStyleLbl="node1" presStyleIdx="4" presStyleCnt="8">
        <dgm:presLayoutVars>
          <dgm:chMax val="0"/>
          <dgm:bulletEnabled val="1"/>
        </dgm:presLayoutVars>
      </dgm:prSet>
      <dgm:spPr/>
    </dgm:pt>
    <dgm:pt modelId="{6975FB80-A581-0A45-B2B6-E508736E6DF9}" type="pres">
      <dgm:prSet presAssocID="{C72294B4-ABE8-4AA7-B01B-11A6600E7410}" presName="spacer" presStyleCnt="0"/>
      <dgm:spPr/>
    </dgm:pt>
    <dgm:pt modelId="{E95529B6-31AD-444F-8B27-8A89CC8B3CBD}" type="pres">
      <dgm:prSet presAssocID="{F75699B4-1D44-469E-988A-F862AD7309D2}" presName="parentText" presStyleLbl="node1" presStyleIdx="5" presStyleCnt="8">
        <dgm:presLayoutVars>
          <dgm:chMax val="0"/>
          <dgm:bulletEnabled val="1"/>
        </dgm:presLayoutVars>
      </dgm:prSet>
      <dgm:spPr/>
    </dgm:pt>
    <dgm:pt modelId="{8DD4D6E4-F97E-D14D-B82D-6CF43BE5ADC9}" type="pres">
      <dgm:prSet presAssocID="{DABADA9F-026D-4666-A2FE-B8F92E29D457}" presName="spacer" presStyleCnt="0"/>
      <dgm:spPr/>
    </dgm:pt>
    <dgm:pt modelId="{02119E5F-ADFD-8745-8CAC-36B1F3FF6CE3}" type="pres">
      <dgm:prSet presAssocID="{1F0F1A75-512E-4250-BE9E-B92FC51BB59E}" presName="parentText" presStyleLbl="node1" presStyleIdx="6" presStyleCnt="8">
        <dgm:presLayoutVars>
          <dgm:chMax val="0"/>
          <dgm:bulletEnabled val="1"/>
        </dgm:presLayoutVars>
      </dgm:prSet>
      <dgm:spPr/>
    </dgm:pt>
    <dgm:pt modelId="{05A23561-99DB-5A4F-932E-A73BF83CF55F}" type="pres">
      <dgm:prSet presAssocID="{E3DD959C-0CFB-481D-BF13-251897103F4E}" presName="spacer" presStyleCnt="0"/>
      <dgm:spPr/>
    </dgm:pt>
    <dgm:pt modelId="{208CC102-6B45-0B4B-B6AB-940F70493E1D}" type="pres">
      <dgm:prSet presAssocID="{B99AF4E2-B293-452D-A961-CFF16D44AE4D}" presName="parentText" presStyleLbl="node1" presStyleIdx="7" presStyleCnt="8">
        <dgm:presLayoutVars>
          <dgm:chMax val="0"/>
          <dgm:bulletEnabled val="1"/>
        </dgm:presLayoutVars>
      </dgm:prSet>
      <dgm:spPr/>
    </dgm:pt>
  </dgm:ptLst>
  <dgm:cxnLst>
    <dgm:cxn modelId="{0BA12501-E763-4B31-963E-B9CD6F81BC49}" srcId="{F271CFFF-640F-47D0-9BD3-BA16EB2BAC3F}" destId="{89A0163A-847A-4EC6-9575-C3158159784D}" srcOrd="1" destOrd="0" parTransId="{F9DEBDF4-CBF4-41D3-B4B1-C9F53F02C7FC}" sibTransId="{9BC3990E-E612-4787-BD37-D559BDF63DF8}"/>
    <dgm:cxn modelId="{9A2C5A17-C9EE-4FCB-8295-763EAFAD9A4C}" srcId="{F271CFFF-640F-47D0-9BD3-BA16EB2BAC3F}" destId="{255B05F2-256E-4226-8477-0AD15BB8202A}" srcOrd="4" destOrd="0" parTransId="{10C2F4E1-B432-4001-A5E0-268A3BDD339F}" sibTransId="{C72294B4-ABE8-4AA7-B01B-11A6600E7410}"/>
    <dgm:cxn modelId="{65A0CC19-5A33-8746-A5E7-B76F610BD1BC}" type="presOf" srcId="{22FC54A6-D94D-4DF5-8859-4BF62AC0E1F0}" destId="{B32648C3-48B3-4542-9E1F-6BB0AD1B8AD0}" srcOrd="0" destOrd="0" presId="urn:microsoft.com/office/officeart/2005/8/layout/vList2"/>
    <dgm:cxn modelId="{2E7F6D65-4029-47A5-824C-18220304DDD7}" srcId="{F271CFFF-640F-47D0-9BD3-BA16EB2BAC3F}" destId="{F75699B4-1D44-469E-988A-F862AD7309D2}" srcOrd="5" destOrd="0" parTransId="{2931ED1C-D39E-477E-9FE4-DAE31F18C168}" sibTransId="{DABADA9F-026D-4666-A2FE-B8F92E29D457}"/>
    <dgm:cxn modelId="{C6614C4C-BDC6-47A4-AE59-56454802FB44}" srcId="{F271CFFF-640F-47D0-9BD3-BA16EB2BAC3F}" destId="{22FC54A6-D94D-4DF5-8859-4BF62AC0E1F0}" srcOrd="3" destOrd="0" parTransId="{40D1DE17-56B0-40EB-97BE-928C80981944}" sibTransId="{5A4F435F-CA3A-41E4-AC7F-30334708ABF2}"/>
    <dgm:cxn modelId="{66D1DB4F-BB54-AE44-9221-00BB59A94A73}" type="presOf" srcId="{F75699B4-1D44-469E-988A-F862AD7309D2}" destId="{E95529B6-31AD-444F-8B27-8A89CC8B3CBD}" srcOrd="0" destOrd="0" presId="urn:microsoft.com/office/officeart/2005/8/layout/vList2"/>
    <dgm:cxn modelId="{0098157D-2249-1C43-BC5F-65053F53583C}" type="presOf" srcId="{1F0F1A75-512E-4250-BE9E-B92FC51BB59E}" destId="{02119E5F-ADFD-8745-8CAC-36B1F3FF6CE3}" srcOrd="0" destOrd="0" presId="urn:microsoft.com/office/officeart/2005/8/layout/vList2"/>
    <dgm:cxn modelId="{EBFEE98D-BBC7-4F14-9973-EE28DC90430E}" srcId="{F271CFFF-640F-47D0-9BD3-BA16EB2BAC3F}" destId="{8F8EB7A2-F21E-4D3B-A08F-F9084B89E6E5}" srcOrd="0" destOrd="0" parTransId="{B2ED30A1-6C58-4EED-A889-C48E43D667B6}" sibTransId="{146A9200-C7A5-491D-BF25-639D2F756900}"/>
    <dgm:cxn modelId="{2114C4A1-1F10-4949-88FA-E3454ACA7B52}" type="presOf" srcId="{89A0163A-847A-4EC6-9575-C3158159784D}" destId="{E79EB3F3-2514-BC45-A45C-79353927C29E}" srcOrd="0" destOrd="0" presId="urn:microsoft.com/office/officeart/2005/8/layout/vList2"/>
    <dgm:cxn modelId="{238197B0-D0A4-4F40-BC9F-D04ADA81824D}" type="presOf" srcId="{8F8EB7A2-F21E-4D3B-A08F-F9084B89E6E5}" destId="{1B289974-30D2-194C-99E2-B6869D7754FF}" srcOrd="0" destOrd="0" presId="urn:microsoft.com/office/officeart/2005/8/layout/vList2"/>
    <dgm:cxn modelId="{B952F3C1-B2B0-4D7E-96E3-B83819BE8F0D}" srcId="{F271CFFF-640F-47D0-9BD3-BA16EB2BAC3F}" destId="{9D38F142-958F-4B8D-81AE-DAFF9719D7B7}" srcOrd="2" destOrd="0" parTransId="{D40B450A-FB1D-4FE6-B510-500A4FF39F47}" sibTransId="{EE216F8A-F45D-4E78-8F79-426F7E9E3632}"/>
    <dgm:cxn modelId="{CC38CDC4-A8ED-41BC-9687-F3F7D84AE3BF}" srcId="{F271CFFF-640F-47D0-9BD3-BA16EB2BAC3F}" destId="{1F0F1A75-512E-4250-BE9E-B92FC51BB59E}" srcOrd="6" destOrd="0" parTransId="{DFFED6B6-4D6A-4E43-AD74-FDBA8F073FA4}" sibTransId="{E3DD959C-0CFB-481D-BF13-251897103F4E}"/>
    <dgm:cxn modelId="{B05DE4C8-1F30-F246-94F5-787ECDDD0667}" type="presOf" srcId="{255B05F2-256E-4226-8477-0AD15BB8202A}" destId="{6E0DFB16-F20B-064F-B79F-8394AFA1F83F}" srcOrd="0" destOrd="0" presId="urn:microsoft.com/office/officeart/2005/8/layout/vList2"/>
    <dgm:cxn modelId="{23C7B6C9-45DF-46B4-90FF-9248F87E3DD5}" srcId="{F271CFFF-640F-47D0-9BD3-BA16EB2BAC3F}" destId="{B99AF4E2-B293-452D-A961-CFF16D44AE4D}" srcOrd="7" destOrd="0" parTransId="{2C7F2B03-A700-4E09-88F2-A39C457BB9A7}" sibTransId="{834750D0-6B82-471C-B979-4EA5D40995A4}"/>
    <dgm:cxn modelId="{71C38FCA-2BAD-C24B-95FA-311DFDFD4413}" type="presOf" srcId="{F271CFFF-640F-47D0-9BD3-BA16EB2BAC3F}" destId="{068A34DD-1468-A944-AD7A-F0B0DB61B91E}" srcOrd="0" destOrd="0" presId="urn:microsoft.com/office/officeart/2005/8/layout/vList2"/>
    <dgm:cxn modelId="{A82FCAD0-A406-4B4D-B6C3-233B47F6F39E}" type="presOf" srcId="{B99AF4E2-B293-452D-A961-CFF16D44AE4D}" destId="{208CC102-6B45-0B4B-B6AB-940F70493E1D}" srcOrd="0" destOrd="0" presId="urn:microsoft.com/office/officeart/2005/8/layout/vList2"/>
    <dgm:cxn modelId="{39D86ED1-6E67-0743-97F7-34D0CBE49BB5}" type="presOf" srcId="{9D38F142-958F-4B8D-81AE-DAFF9719D7B7}" destId="{1422B9B4-B8AE-D84F-AEA6-943D6681E2AC}" srcOrd="0" destOrd="0" presId="urn:microsoft.com/office/officeart/2005/8/layout/vList2"/>
    <dgm:cxn modelId="{49B82EF3-C82D-4542-8D25-DE670332679E}" type="presParOf" srcId="{068A34DD-1468-A944-AD7A-F0B0DB61B91E}" destId="{1B289974-30D2-194C-99E2-B6869D7754FF}" srcOrd="0" destOrd="0" presId="urn:microsoft.com/office/officeart/2005/8/layout/vList2"/>
    <dgm:cxn modelId="{C8D084F7-908E-D04B-B929-3A820AD3D415}" type="presParOf" srcId="{068A34DD-1468-A944-AD7A-F0B0DB61B91E}" destId="{C970C04F-5E00-6143-8F05-0F2F88A13BB9}" srcOrd="1" destOrd="0" presId="urn:microsoft.com/office/officeart/2005/8/layout/vList2"/>
    <dgm:cxn modelId="{EDBF4D25-1FD2-724F-98EA-C3101E77652F}" type="presParOf" srcId="{068A34DD-1468-A944-AD7A-F0B0DB61B91E}" destId="{E79EB3F3-2514-BC45-A45C-79353927C29E}" srcOrd="2" destOrd="0" presId="urn:microsoft.com/office/officeart/2005/8/layout/vList2"/>
    <dgm:cxn modelId="{E041B7E7-B2D0-914A-8B8E-D2F6CC0C2A4C}" type="presParOf" srcId="{068A34DD-1468-A944-AD7A-F0B0DB61B91E}" destId="{01BA5794-668E-9848-B053-048CD00ADBAB}" srcOrd="3" destOrd="0" presId="urn:microsoft.com/office/officeart/2005/8/layout/vList2"/>
    <dgm:cxn modelId="{A302F4E4-C066-7040-8383-D55B730BE1C0}" type="presParOf" srcId="{068A34DD-1468-A944-AD7A-F0B0DB61B91E}" destId="{1422B9B4-B8AE-D84F-AEA6-943D6681E2AC}" srcOrd="4" destOrd="0" presId="urn:microsoft.com/office/officeart/2005/8/layout/vList2"/>
    <dgm:cxn modelId="{027A5E0B-C866-F341-B0D6-88987E465F44}" type="presParOf" srcId="{068A34DD-1468-A944-AD7A-F0B0DB61B91E}" destId="{6C19B987-3695-414E-BBC5-4980DDC21F26}" srcOrd="5" destOrd="0" presId="urn:microsoft.com/office/officeart/2005/8/layout/vList2"/>
    <dgm:cxn modelId="{406D5654-CAF3-1349-9A46-D6CB613A63A3}" type="presParOf" srcId="{068A34DD-1468-A944-AD7A-F0B0DB61B91E}" destId="{B32648C3-48B3-4542-9E1F-6BB0AD1B8AD0}" srcOrd="6" destOrd="0" presId="urn:microsoft.com/office/officeart/2005/8/layout/vList2"/>
    <dgm:cxn modelId="{6C44946D-C0EC-8447-9734-3497CD1713E8}" type="presParOf" srcId="{068A34DD-1468-A944-AD7A-F0B0DB61B91E}" destId="{FF16AA62-3E50-1047-9EAD-7D7AEF5FE2D1}" srcOrd="7" destOrd="0" presId="urn:microsoft.com/office/officeart/2005/8/layout/vList2"/>
    <dgm:cxn modelId="{BB32A5CF-4B2E-CE43-B7F7-266E544C7C26}" type="presParOf" srcId="{068A34DD-1468-A944-AD7A-F0B0DB61B91E}" destId="{6E0DFB16-F20B-064F-B79F-8394AFA1F83F}" srcOrd="8" destOrd="0" presId="urn:microsoft.com/office/officeart/2005/8/layout/vList2"/>
    <dgm:cxn modelId="{E32A971F-643F-424D-8A3F-B0C14C58E01E}" type="presParOf" srcId="{068A34DD-1468-A944-AD7A-F0B0DB61B91E}" destId="{6975FB80-A581-0A45-B2B6-E508736E6DF9}" srcOrd="9" destOrd="0" presId="urn:microsoft.com/office/officeart/2005/8/layout/vList2"/>
    <dgm:cxn modelId="{F008E848-9E8E-C646-AE1D-59585745AE8C}" type="presParOf" srcId="{068A34DD-1468-A944-AD7A-F0B0DB61B91E}" destId="{E95529B6-31AD-444F-8B27-8A89CC8B3CBD}" srcOrd="10" destOrd="0" presId="urn:microsoft.com/office/officeart/2005/8/layout/vList2"/>
    <dgm:cxn modelId="{DBA45346-B0EE-0E4D-AA49-1313C6A878E2}" type="presParOf" srcId="{068A34DD-1468-A944-AD7A-F0B0DB61B91E}" destId="{8DD4D6E4-F97E-D14D-B82D-6CF43BE5ADC9}" srcOrd="11" destOrd="0" presId="urn:microsoft.com/office/officeart/2005/8/layout/vList2"/>
    <dgm:cxn modelId="{1440DE1A-56B7-D345-9709-040E4D70C80D}" type="presParOf" srcId="{068A34DD-1468-A944-AD7A-F0B0DB61B91E}" destId="{02119E5F-ADFD-8745-8CAC-36B1F3FF6CE3}" srcOrd="12" destOrd="0" presId="urn:microsoft.com/office/officeart/2005/8/layout/vList2"/>
    <dgm:cxn modelId="{1DB7D541-41EA-0E4C-AE72-3CFB9135B765}" type="presParOf" srcId="{068A34DD-1468-A944-AD7A-F0B0DB61B91E}" destId="{05A23561-99DB-5A4F-932E-A73BF83CF55F}" srcOrd="13" destOrd="0" presId="urn:microsoft.com/office/officeart/2005/8/layout/vList2"/>
    <dgm:cxn modelId="{D25F6ABD-72A2-394B-913D-2309FE631A1F}" type="presParOf" srcId="{068A34DD-1468-A944-AD7A-F0B0DB61B91E}" destId="{208CC102-6B45-0B4B-B6AB-940F70493E1D}" srcOrd="1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971B94-8BA3-4513-B726-74EC3110190A}" type="doc">
      <dgm:prSet loTypeId="urn:microsoft.com/office/officeart/2016/7/layout/VerticalSolidActionList" loCatId="List" qsTypeId="urn:microsoft.com/office/officeart/2005/8/quickstyle/simple4" qsCatId="simple" csTypeId="urn:microsoft.com/office/officeart/2005/8/colors/colorful5" csCatId="colorful"/>
      <dgm:spPr/>
      <dgm:t>
        <a:bodyPr/>
        <a:lstStyle/>
        <a:p>
          <a:endParaRPr lang="en-US"/>
        </a:p>
      </dgm:t>
    </dgm:pt>
    <dgm:pt modelId="{9C9B350F-DD23-4584-9E00-1E532BCB8C1A}">
      <dgm:prSet/>
      <dgm:spPr/>
      <dgm:t>
        <a:bodyPr/>
        <a:lstStyle/>
        <a:p>
          <a:r>
            <a:rPr lang="en-US"/>
            <a:t>Speak</a:t>
          </a:r>
        </a:p>
      </dgm:t>
    </dgm:pt>
    <dgm:pt modelId="{F5FC2A87-7A92-4EA0-9193-DAE19F5CE133}" type="parTrans" cxnId="{F7C432D4-22E5-4436-92F9-B09DB2238EA9}">
      <dgm:prSet/>
      <dgm:spPr/>
      <dgm:t>
        <a:bodyPr/>
        <a:lstStyle/>
        <a:p>
          <a:endParaRPr lang="en-US"/>
        </a:p>
      </dgm:t>
    </dgm:pt>
    <dgm:pt modelId="{06201469-6850-4DDF-BED3-89DC01A05115}" type="sibTrans" cxnId="{F7C432D4-22E5-4436-92F9-B09DB2238EA9}">
      <dgm:prSet/>
      <dgm:spPr/>
      <dgm:t>
        <a:bodyPr/>
        <a:lstStyle/>
        <a:p>
          <a:endParaRPr lang="en-US"/>
        </a:p>
      </dgm:t>
    </dgm:pt>
    <dgm:pt modelId="{7AFD6BFC-874F-4EB0-A609-C37EA6652A3D}">
      <dgm:prSet/>
      <dgm:spPr/>
      <dgm:t>
        <a:bodyPr/>
        <a:lstStyle/>
        <a:p>
          <a:r>
            <a:rPr lang="en-US"/>
            <a:t>Speak clearly, enunciate your words well, and loud enough to be heard well, and use good posture and present yourself in a professional manner in court, both verbally and dress</a:t>
          </a:r>
        </a:p>
      </dgm:t>
    </dgm:pt>
    <dgm:pt modelId="{23161797-7EBF-4C8B-96C5-47D4A0B5E6E9}" type="parTrans" cxnId="{CEE53949-29E8-4A57-A626-5F60FA8B2871}">
      <dgm:prSet/>
      <dgm:spPr/>
      <dgm:t>
        <a:bodyPr/>
        <a:lstStyle/>
        <a:p>
          <a:endParaRPr lang="en-US"/>
        </a:p>
      </dgm:t>
    </dgm:pt>
    <dgm:pt modelId="{039A471C-4BEE-4388-92EE-3824F6EB6D2D}" type="sibTrans" cxnId="{CEE53949-29E8-4A57-A626-5F60FA8B2871}">
      <dgm:prSet/>
      <dgm:spPr/>
      <dgm:t>
        <a:bodyPr/>
        <a:lstStyle/>
        <a:p>
          <a:endParaRPr lang="en-US"/>
        </a:p>
      </dgm:t>
    </dgm:pt>
    <dgm:pt modelId="{9089F980-302F-4233-8ED5-998B1D1EB217}">
      <dgm:prSet/>
      <dgm:spPr/>
      <dgm:t>
        <a:bodyPr/>
        <a:lstStyle/>
        <a:p>
          <a:r>
            <a:rPr lang="en-US"/>
            <a:t>Do not use</a:t>
          </a:r>
        </a:p>
      </dgm:t>
    </dgm:pt>
    <dgm:pt modelId="{48C5B324-8987-4C4D-B1D0-9779EB50BCD1}" type="parTrans" cxnId="{CDB3ADA0-1691-49F5-BE9F-6CFE9E2BF2E5}">
      <dgm:prSet/>
      <dgm:spPr/>
      <dgm:t>
        <a:bodyPr/>
        <a:lstStyle/>
        <a:p>
          <a:endParaRPr lang="en-US"/>
        </a:p>
      </dgm:t>
    </dgm:pt>
    <dgm:pt modelId="{AC7AECF7-A6BF-414E-A0A4-7EB8EECFCCE9}" type="sibTrans" cxnId="{CDB3ADA0-1691-49F5-BE9F-6CFE9E2BF2E5}">
      <dgm:prSet/>
      <dgm:spPr/>
      <dgm:t>
        <a:bodyPr/>
        <a:lstStyle/>
        <a:p>
          <a:endParaRPr lang="en-US"/>
        </a:p>
      </dgm:t>
    </dgm:pt>
    <dgm:pt modelId="{BB207D70-4579-4683-B954-C977414A08C4}">
      <dgm:prSet/>
      <dgm:spPr/>
      <dgm:t>
        <a:bodyPr/>
        <a:lstStyle/>
        <a:p>
          <a:r>
            <a:rPr lang="en-US"/>
            <a:t>Do not use professional jargon, use words that are easily understood</a:t>
          </a:r>
        </a:p>
      </dgm:t>
    </dgm:pt>
    <dgm:pt modelId="{66F75532-0E98-4EE4-B006-A9FC4A174BA6}" type="parTrans" cxnId="{83825E62-54A5-4E5B-9266-F81A917EBE86}">
      <dgm:prSet/>
      <dgm:spPr/>
      <dgm:t>
        <a:bodyPr/>
        <a:lstStyle/>
        <a:p>
          <a:endParaRPr lang="en-US"/>
        </a:p>
      </dgm:t>
    </dgm:pt>
    <dgm:pt modelId="{8D02F688-02BB-4FDB-8742-BA04AFD27412}" type="sibTrans" cxnId="{83825E62-54A5-4E5B-9266-F81A917EBE86}">
      <dgm:prSet/>
      <dgm:spPr/>
      <dgm:t>
        <a:bodyPr/>
        <a:lstStyle/>
        <a:p>
          <a:endParaRPr lang="en-US"/>
        </a:p>
      </dgm:t>
    </dgm:pt>
    <dgm:pt modelId="{AE905635-5808-4A08-8545-45B141C37AD6}">
      <dgm:prSet/>
      <dgm:spPr/>
      <dgm:t>
        <a:bodyPr/>
        <a:lstStyle/>
        <a:p>
          <a:r>
            <a:rPr lang="en-US"/>
            <a:t>State</a:t>
          </a:r>
        </a:p>
      </dgm:t>
    </dgm:pt>
    <dgm:pt modelId="{3B55364F-F62F-4DD2-9154-ABF028210DB7}" type="parTrans" cxnId="{5DBFA0FF-F773-406F-9B21-67E7CE238E80}">
      <dgm:prSet/>
      <dgm:spPr/>
      <dgm:t>
        <a:bodyPr/>
        <a:lstStyle/>
        <a:p>
          <a:endParaRPr lang="en-US"/>
        </a:p>
      </dgm:t>
    </dgm:pt>
    <dgm:pt modelId="{9AD85E50-30C9-4E70-8817-146246E296B9}" type="sibTrans" cxnId="{5DBFA0FF-F773-406F-9B21-67E7CE238E80}">
      <dgm:prSet/>
      <dgm:spPr/>
      <dgm:t>
        <a:bodyPr/>
        <a:lstStyle/>
        <a:p>
          <a:endParaRPr lang="en-US"/>
        </a:p>
      </dgm:t>
    </dgm:pt>
    <dgm:pt modelId="{27C83DB3-0217-4A20-8BDB-967BE5D66A12}">
      <dgm:prSet/>
      <dgm:spPr/>
      <dgm:t>
        <a:bodyPr/>
        <a:lstStyle/>
        <a:p>
          <a:r>
            <a:rPr lang="en-US"/>
            <a:t>When you are giving an estimate or opinion, state that first and use the terms: diagnostic impression or clinical opinion</a:t>
          </a:r>
        </a:p>
      </dgm:t>
    </dgm:pt>
    <dgm:pt modelId="{E3E03739-0B48-4E07-ACCB-9F586D9CBAA1}" type="parTrans" cxnId="{CE5442D1-E676-4793-9FF1-62374FD56211}">
      <dgm:prSet/>
      <dgm:spPr/>
      <dgm:t>
        <a:bodyPr/>
        <a:lstStyle/>
        <a:p>
          <a:endParaRPr lang="en-US"/>
        </a:p>
      </dgm:t>
    </dgm:pt>
    <dgm:pt modelId="{3624F93B-2C3B-40D5-8AB6-2585E87A98EF}" type="sibTrans" cxnId="{CE5442D1-E676-4793-9FF1-62374FD56211}">
      <dgm:prSet/>
      <dgm:spPr/>
      <dgm:t>
        <a:bodyPr/>
        <a:lstStyle/>
        <a:p>
          <a:endParaRPr lang="en-US"/>
        </a:p>
      </dgm:t>
    </dgm:pt>
    <dgm:pt modelId="{34F5913F-FD5C-4A5A-9538-C017F9DB75EE}">
      <dgm:prSet/>
      <dgm:spPr/>
      <dgm:t>
        <a:bodyPr/>
        <a:lstStyle/>
        <a:p>
          <a:r>
            <a:rPr lang="en-US"/>
            <a:t>Be</a:t>
          </a:r>
        </a:p>
      </dgm:t>
    </dgm:pt>
    <dgm:pt modelId="{63884891-3D71-4B1A-B673-A4985864494C}" type="parTrans" cxnId="{DCE7172E-1A62-45BA-A4B7-7B53C8F2D109}">
      <dgm:prSet/>
      <dgm:spPr/>
      <dgm:t>
        <a:bodyPr/>
        <a:lstStyle/>
        <a:p>
          <a:endParaRPr lang="en-US"/>
        </a:p>
      </dgm:t>
    </dgm:pt>
    <dgm:pt modelId="{6A3C63BF-820D-4ACB-975C-2628A4B1CE5C}" type="sibTrans" cxnId="{DCE7172E-1A62-45BA-A4B7-7B53C8F2D109}">
      <dgm:prSet/>
      <dgm:spPr/>
      <dgm:t>
        <a:bodyPr/>
        <a:lstStyle/>
        <a:p>
          <a:endParaRPr lang="en-US"/>
        </a:p>
      </dgm:t>
    </dgm:pt>
    <dgm:pt modelId="{186700E0-667D-4322-8FBA-793974AC1A9A}">
      <dgm:prSet/>
      <dgm:spPr/>
      <dgm:t>
        <a:bodyPr/>
        <a:lstStyle/>
        <a:p>
          <a:r>
            <a:rPr lang="en-US"/>
            <a:t>Be specific about dates</a:t>
          </a:r>
        </a:p>
      </dgm:t>
    </dgm:pt>
    <dgm:pt modelId="{84B6CC32-8CBA-4C25-81ED-86B7B6868E15}" type="parTrans" cxnId="{C3ADEDDE-19B0-4287-A59D-CEEB2AAF503A}">
      <dgm:prSet/>
      <dgm:spPr/>
      <dgm:t>
        <a:bodyPr/>
        <a:lstStyle/>
        <a:p>
          <a:endParaRPr lang="en-US"/>
        </a:p>
      </dgm:t>
    </dgm:pt>
    <dgm:pt modelId="{670693DE-4F45-451E-A24E-A9EA2C7BF864}" type="sibTrans" cxnId="{C3ADEDDE-19B0-4287-A59D-CEEB2AAF503A}">
      <dgm:prSet/>
      <dgm:spPr/>
      <dgm:t>
        <a:bodyPr/>
        <a:lstStyle/>
        <a:p>
          <a:endParaRPr lang="en-US"/>
        </a:p>
      </dgm:t>
    </dgm:pt>
    <dgm:pt modelId="{2C66BB4E-2918-4F0D-8986-626E138C46D8}">
      <dgm:prSet/>
      <dgm:spPr/>
      <dgm:t>
        <a:bodyPr/>
        <a:lstStyle/>
        <a:p>
          <a:r>
            <a:rPr lang="en-US"/>
            <a:t>Be</a:t>
          </a:r>
        </a:p>
      </dgm:t>
    </dgm:pt>
    <dgm:pt modelId="{F7D16530-8DE5-4B08-8284-D49B7452ABA9}" type="parTrans" cxnId="{64AB2537-81F0-4E56-94CF-A918F1A45ADC}">
      <dgm:prSet/>
      <dgm:spPr/>
      <dgm:t>
        <a:bodyPr/>
        <a:lstStyle/>
        <a:p>
          <a:endParaRPr lang="en-US"/>
        </a:p>
      </dgm:t>
    </dgm:pt>
    <dgm:pt modelId="{32B8B895-B1C6-467B-AAA6-D5E3A955B01A}" type="sibTrans" cxnId="{64AB2537-81F0-4E56-94CF-A918F1A45ADC}">
      <dgm:prSet/>
      <dgm:spPr/>
      <dgm:t>
        <a:bodyPr/>
        <a:lstStyle/>
        <a:p>
          <a:endParaRPr lang="en-US"/>
        </a:p>
      </dgm:t>
    </dgm:pt>
    <dgm:pt modelId="{F5D485A2-251E-47A5-BDB7-ABD44BB328A7}">
      <dgm:prSet/>
      <dgm:spPr/>
      <dgm:t>
        <a:bodyPr/>
        <a:lstStyle/>
        <a:p>
          <a:r>
            <a:rPr lang="en-US"/>
            <a:t>Be calm, don’t take things personally even when you feel attacked about your method of treatment</a:t>
          </a:r>
        </a:p>
      </dgm:t>
    </dgm:pt>
    <dgm:pt modelId="{53289057-B5FE-4B5B-825A-1312EBE5F4B4}" type="parTrans" cxnId="{3B494E09-61EA-4D73-A38C-47AC6A598733}">
      <dgm:prSet/>
      <dgm:spPr/>
      <dgm:t>
        <a:bodyPr/>
        <a:lstStyle/>
        <a:p>
          <a:endParaRPr lang="en-US"/>
        </a:p>
      </dgm:t>
    </dgm:pt>
    <dgm:pt modelId="{6A852D3A-BF65-482D-A173-6BE7CE5F6524}" type="sibTrans" cxnId="{3B494E09-61EA-4D73-A38C-47AC6A598733}">
      <dgm:prSet/>
      <dgm:spPr/>
      <dgm:t>
        <a:bodyPr/>
        <a:lstStyle/>
        <a:p>
          <a:endParaRPr lang="en-US"/>
        </a:p>
      </dgm:t>
    </dgm:pt>
    <dgm:pt modelId="{7F494285-9EFD-4935-A5DB-2B5F8CCD18AF}">
      <dgm:prSet/>
      <dgm:spPr/>
      <dgm:t>
        <a:bodyPr/>
        <a:lstStyle/>
        <a:p>
          <a:r>
            <a:rPr lang="en-US"/>
            <a:t>Be</a:t>
          </a:r>
        </a:p>
      </dgm:t>
    </dgm:pt>
    <dgm:pt modelId="{BD887888-A72F-4FCC-AD44-DEBD98153BBE}" type="parTrans" cxnId="{8EF4CA54-1EAF-4F71-A62A-F72B8144614F}">
      <dgm:prSet/>
      <dgm:spPr/>
      <dgm:t>
        <a:bodyPr/>
        <a:lstStyle/>
        <a:p>
          <a:endParaRPr lang="en-US"/>
        </a:p>
      </dgm:t>
    </dgm:pt>
    <dgm:pt modelId="{1DFB72CE-F998-4668-BB54-8FDFDFDA4958}" type="sibTrans" cxnId="{8EF4CA54-1EAF-4F71-A62A-F72B8144614F}">
      <dgm:prSet/>
      <dgm:spPr/>
      <dgm:t>
        <a:bodyPr/>
        <a:lstStyle/>
        <a:p>
          <a:endParaRPr lang="en-US"/>
        </a:p>
      </dgm:t>
    </dgm:pt>
    <dgm:pt modelId="{FFB3F0C4-C6CF-48D4-B7A5-4C8A1AF2B281}">
      <dgm:prSet/>
      <dgm:spPr/>
      <dgm:t>
        <a:bodyPr/>
        <a:lstStyle/>
        <a:p>
          <a:r>
            <a:rPr lang="en-US"/>
            <a:t>Be calm with clients even when you feel frustrated with their behaviors and choices</a:t>
          </a:r>
        </a:p>
      </dgm:t>
    </dgm:pt>
    <dgm:pt modelId="{D79B758A-0D07-40E7-B66F-E3E25D0C9E7E}" type="parTrans" cxnId="{9ADE6A80-AB42-4C5F-94A2-0AF7D9B16248}">
      <dgm:prSet/>
      <dgm:spPr/>
      <dgm:t>
        <a:bodyPr/>
        <a:lstStyle/>
        <a:p>
          <a:endParaRPr lang="en-US"/>
        </a:p>
      </dgm:t>
    </dgm:pt>
    <dgm:pt modelId="{1CDA87BF-11E1-406C-85AC-8C23BF8ECAE6}" type="sibTrans" cxnId="{9ADE6A80-AB42-4C5F-94A2-0AF7D9B16248}">
      <dgm:prSet/>
      <dgm:spPr/>
      <dgm:t>
        <a:bodyPr/>
        <a:lstStyle/>
        <a:p>
          <a:endParaRPr lang="en-US"/>
        </a:p>
      </dgm:t>
    </dgm:pt>
    <dgm:pt modelId="{A4F9381F-E9AC-471D-B4F5-F6C5C3FFB7DE}">
      <dgm:prSet/>
      <dgm:spPr/>
      <dgm:t>
        <a:bodyPr/>
        <a:lstStyle/>
        <a:p>
          <a:r>
            <a:rPr lang="en-US"/>
            <a:t>Be</a:t>
          </a:r>
        </a:p>
      </dgm:t>
    </dgm:pt>
    <dgm:pt modelId="{04483941-345D-4553-AE54-670D2794AEB9}" type="parTrans" cxnId="{CEBF8464-0F28-45A1-AE01-592495AAFAA8}">
      <dgm:prSet/>
      <dgm:spPr/>
      <dgm:t>
        <a:bodyPr/>
        <a:lstStyle/>
        <a:p>
          <a:endParaRPr lang="en-US"/>
        </a:p>
      </dgm:t>
    </dgm:pt>
    <dgm:pt modelId="{AB58E7EB-5269-4978-BF78-530F5123909D}" type="sibTrans" cxnId="{CEBF8464-0F28-45A1-AE01-592495AAFAA8}">
      <dgm:prSet/>
      <dgm:spPr/>
      <dgm:t>
        <a:bodyPr/>
        <a:lstStyle/>
        <a:p>
          <a:endParaRPr lang="en-US"/>
        </a:p>
      </dgm:t>
    </dgm:pt>
    <dgm:pt modelId="{DB169717-F276-44DC-84F8-6F45A431AC79}">
      <dgm:prSet/>
      <dgm:spPr/>
      <dgm:t>
        <a:bodyPr/>
        <a:lstStyle/>
        <a:p>
          <a:r>
            <a:rPr lang="en-US"/>
            <a:t>Be courteous in court and in your notes be respectful</a:t>
          </a:r>
        </a:p>
      </dgm:t>
    </dgm:pt>
    <dgm:pt modelId="{B80A8FD1-DF12-4573-BE42-9AD57BBDD3BA}" type="parTrans" cxnId="{EBDEE9F8-2179-464F-B0FC-5ACA410A7C9D}">
      <dgm:prSet/>
      <dgm:spPr/>
      <dgm:t>
        <a:bodyPr/>
        <a:lstStyle/>
        <a:p>
          <a:endParaRPr lang="en-US"/>
        </a:p>
      </dgm:t>
    </dgm:pt>
    <dgm:pt modelId="{339AD48B-D280-49F3-8939-C3F2E272725C}" type="sibTrans" cxnId="{EBDEE9F8-2179-464F-B0FC-5ACA410A7C9D}">
      <dgm:prSet/>
      <dgm:spPr/>
      <dgm:t>
        <a:bodyPr/>
        <a:lstStyle/>
        <a:p>
          <a:endParaRPr lang="en-US"/>
        </a:p>
      </dgm:t>
    </dgm:pt>
    <dgm:pt modelId="{AC322058-F912-4093-83C0-457C2222703D}">
      <dgm:prSet/>
      <dgm:spPr/>
      <dgm:t>
        <a:bodyPr/>
        <a:lstStyle/>
        <a:p>
          <a:r>
            <a:rPr lang="en-US"/>
            <a:t>Be</a:t>
          </a:r>
        </a:p>
      </dgm:t>
    </dgm:pt>
    <dgm:pt modelId="{8B38DB67-1F83-4029-8290-140F54238AFC}" type="parTrans" cxnId="{A75E2FC7-0186-4EE1-89E3-9F7903573BB4}">
      <dgm:prSet/>
      <dgm:spPr/>
      <dgm:t>
        <a:bodyPr/>
        <a:lstStyle/>
        <a:p>
          <a:endParaRPr lang="en-US"/>
        </a:p>
      </dgm:t>
    </dgm:pt>
    <dgm:pt modelId="{15E41424-BADE-4DE5-9CCD-E32EC686086A}" type="sibTrans" cxnId="{A75E2FC7-0186-4EE1-89E3-9F7903573BB4}">
      <dgm:prSet/>
      <dgm:spPr/>
      <dgm:t>
        <a:bodyPr/>
        <a:lstStyle/>
        <a:p>
          <a:endParaRPr lang="en-US"/>
        </a:p>
      </dgm:t>
    </dgm:pt>
    <dgm:pt modelId="{0C03BE6B-DFCF-4EBA-94AB-6D21F0899021}">
      <dgm:prSet/>
      <dgm:spPr/>
      <dgm:t>
        <a:bodyPr/>
        <a:lstStyle/>
        <a:p>
          <a:r>
            <a:rPr lang="en-US"/>
            <a:t>Be definitive in your answers, don’t waiver or change your mind</a:t>
          </a:r>
        </a:p>
      </dgm:t>
    </dgm:pt>
    <dgm:pt modelId="{DB6FC194-7747-4C34-8D47-C4E62A3C81B5}" type="parTrans" cxnId="{3E3491E7-6051-45F5-A6FB-649BA6ED9347}">
      <dgm:prSet/>
      <dgm:spPr/>
      <dgm:t>
        <a:bodyPr/>
        <a:lstStyle/>
        <a:p>
          <a:endParaRPr lang="en-US"/>
        </a:p>
      </dgm:t>
    </dgm:pt>
    <dgm:pt modelId="{64AABB3E-2DDE-4415-9742-4671CC32E02D}" type="sibTrans" cxnId="{3E3491E7-6051-45F5-A6FB-649BA6ED9347}">
      <dgm:prSet/>
      <dgm:spPr/>
      <dgm:t>
        <a:bodyPr/>
        <a:lstStyle/>
        <a:p>
          <a:endParaRPr lang="en-US"/>
        </a:p>
      </dgm:t>
    </dgm:pt>
    <dgm:pt modelId="{B6413553-DFAF-44E9-AD39-B5AF024C7D9C}">
      <dgm:prSet/>
      <dgm:spPr/>
      <dgm:t>
        <a:bodyPr/>
        <a:lstStyle/>
        <a:p>
          <a:r>
            <a:rPr lang="en-US"/>
            <a:t>Write</a:t>
          </a:r>
        </a:p>
      </dgm:t>
    </dgm:pt>
    <dgm:pt modelId="{02FD0BF3-7204-4AB3-BCE1-C232E2643B34}" type="parTrans" cxnId="{FD52273F-ABA1-465F-8F2E-EA60F268FEA0}">
      <dgm:prSet/>
      <dgm:spPr/>
      <dgm:t>
        <a:bodyPr/>
        <a:lstStyle/>
        <a:p>
          <a:endParaRPr lang="en-US"/>
        </a:p>
      </dgm:t>
    </dgm:pt>
    <dgm:pt modelId="{78CB3938-11A3-42E6-9B96-C6A1AE9369F6}" type="sibTrans" cxnId="{FD52273F-ABA1-465F-8F2E-EA60F268FEA0}">
      <dgm:prSet/>
      <dgm:spPr/>
      <dgm:t>
        <a:bodyPr/>
        <a:lstStyle/>
        <a:p>
          <a:endParaRPr lang="en-US"/>
        </a:p>
      </dgm:t>
    </dgm:pt>
    <dgm:pt modelId="{11BC2BAC-45F5-4C7F-9769-AAB829924B2A}">
      <dgm:prSet/>
      <dgm:spPr/>
      <dgm:t>
        <a:bodyPr/>
        <a:lstStyle/>
        <a:p>
          <a:r>
            <a:rPr lang="en-US"/>
            <a:t>Write with professional authority</a:t>
          </a:r>
        </a:p>
      </dgm:t>
    </dgm:pt>
    <dgm:pt modelId="{FA6E7261-567F-4087-8A5C-EAAF8DAB4587}" type="parTrans" cxnId="{8AF02180-F235-4EC5-B9DC-BCF14A134D7A}">
      <dgm:prSet/>
      <dgm:spPr/>
      <dgm:t>
        <a:bodyPr/>
        <a:lstStyle/>
        <a:p>
          <a:endParaRPr lang="en-US"/>
        </a:p>
      </dgm:t>
    </dgm:pt>
    <dgm:pt modelId="{F452E1D8-6A9E-4668-BFD4-7CBDC50AA4B0}" type="sibTrans" cxnId="{8AF02180-F235-4EC5-B9DC-BCF14A134D7A}">
      <dgm:prSet/>
      <dgm:spPr/>
      <dgm:t>
        <a:bodyPr/>
        <a:lstStyle/>
        <a:p>
          <a:endParaRPr lang="en-US"/>
        </a:p>
      </dgm:t>
    </dgm:pt>
    <dgm:pt modelId="{D66DF0E4-70EF-5C49-88E1-E4B2540D37B3}" type="pres">
      <dgm:prSet presAssocID="{4B971B94-8BA3-4513-B726-74EC3110190A}" presName="Name0" presStyleCnt="0">
        <dgm:presLayoutVars>
          <dgm:dir/>
          <dgm:animLvl val="lvl"/>
          <dgm:resizeHandles val="exact"/>
        </dgm:presLayoutVars>
      </dgm:prSet>
      <dgm:spPr/>
    </dgm:pt>
    <dgm:pt modelId="{866C9E97-55D9-5547-BFDD-A62D9661F035}" type="pres">
      <dgm:prSet presAssocID="{9C9B350F-DD23-4584-9E00-1E532BCB8C1A}" presName="linNode" presStyleCnt="0"/>
      <dgm:spPr/>
    </dgm:pt>
    <dgm:pt modelId="{D8E4847E-C91F-3643-9953-90B09A0ED1D4}" type="pres">
      <dgm:prSet presAssocID="{9C9B350F-DD23-4584-9E00-1E532BCB8C1A}" presName="parentText" presStyleLbl="alignNode1" presStyleIdx="0" presStyleCnt="9">
        <dgm:presLayoutVars>
          <dgm:chMax val="1"/>
          <dgm:bulletEnabled/>
        </dgm:presLayoutVars>
      </dgm:prSet>
      <dgm:spPr/>
    </dgm:pt>
    <dgm:pt modelId="{6BF45AE8-B07C-1C41-9267-8BB1ECDBFB27}" type="pres">
      <dgm:prSet presAssocID="{9C9B350F-DD23-4584-9E00-1E532BCB8C1A}" presName="descendantText" presStyleLbl="alignAccFollowNode1" presStyleIdx="0" presStyleCnt="9">
        <dgm:presLayoutVars>
          <dgm:bulletEnabled/>
        </dgm:presLayoutVars>
      </dgm:prSet>
      <dgm:spPr/>
    </dgm:pt>
    <dgm:pt modelId="{E9968ABB-0686-3748-A8C1-16B9A68EC255}" type="pres">
      <dgm:prSet presAssocID="{06201469-6850-4DDF-BED3-89DC01A05115}" presName="sp" presStyleCnt="0"/>
      <dgm:spPr/>
    </dgm:pt>
    <dgm:pt modelId="{E4041F3C-5B11-734B-BA20-F7EED031E980}" type="pres">
      <dgm:prSet presAssocID="{9089F980-302F-4233-8ED5-998B1D1EB217}" presName="linNode" presStyleCnt="0"/>
      <dgm:spPr/>
    </dgm:pt>
    <dgm:pt modelId="{B8A9169B-A667-2246-AA0F-A070CF4F7D28}" type="pres">
      <dgm:prSet presAssocID="{9089F980-302F-4233-8ED5-998B1D1EB217}" presName="parentText" presStyleLbl="alignNode1" presStyleIdx="1" presStyleCnt="9">
        <dgm:presLayoutVars>
          <dgm:chMax val="1"/>
          <dgm:bulletEnabled/>
        </dgm:presLayoutVars>
      </dgm:prSet>
      <dgm:spPr/>
    </dgm:pt>
    <dgm:pt modelId="{3233DD25-41F9-4445-8DEE-DF586E5B4C65}" type="pres">
      <dgm:prSet presAssocID="{9089F980-302F-4233-8ED5-998B1D1EB217}" presName="descendantText" presStyleLbl="alignAccFollowNode1" presStyleIdx="1" presStyleCnt="9">
        <dgm:presLayoutVars>
          <dgm:bulletEnabled/>
        </dgm:presLayoutVars>
      </dgm:prSet>
      <dgm:spPr/>
    </dgm:pt>
    <dgm:pt modelId="{EF0C0047-8678-DA43-8334-F654B702A492}" type="pres">
      <dgm:prSet presAssocID="{AC7AECF7-A6BF-414E-A0A4-7EB8EECFCCE9}" presName="sp" presStyleCnt="0"/>
      <dgm:spPr/>
    </dgm:pt>
    <dgm:pt modelId="{46E1D76B-88EC-A543-B685-87F9933F9046}" type="pres">
      <dgm:prSet presAssocID="{AE905635-5808-4A08-8545-45B141C37AD6}" presName="linNode" presStyleCnt="0"/>
      <dgm:spPr/>
    </dgm:pt>
    <dgm:pt modelId="{61BA3DF4-09F2-1C41-BBD5-94F2945C5577}" type="pres">
      <dgm:prSet presAssocID="{AE905635-5808-4A08-8545-45B141C37AD6}" presName="parentText" presStyleLbl="alignNode1" presStyleIdx="2" presStyleCnt="9">
        <dgm:presLayoutVars>
          <dgm:chMax val="1"/>
          <dgm:bulletEnabled/>
        </dgm:presLayoutVars>
      </dgm:prSet>
      <dgm:spPr/>
    </dgm:pt>
    <dgm:pt modelId="{B1715EEA-2FB1-8342-AFD9-03465654D977}" type="pres">
      <dgm:prSet presAssocID="{AE905635-5808-4A08-8545-45B141C37AD6}" presName="descendantText" presStyleLbl="alignAccFollowNode1" presStyleIdx="2" presStyleCnt="9">
        <dgm:presLayoutVars>
          <dgm:bulletEnabled/>
        </dgm:presLayoutVars>
      </dgm:prSet>
      <dgm:spPr/>
    </dgm:pt>
    <dgm:pt modelId="{10720C6B-F7EA-6B40-B18C-59FCB1270260}" type="pres">
      <dgm:prSet presAssocID="{9AD85E50-30C9-4E70-8817-146246E296B9}" presName="sp" presStyleCnt="0"/>
      <dgm:spPr/>
    </dgm:pt>
    <dgm:pt modelId="{3132AB85-4548-E243-99AB-D88F05FA7B82}" type="pres">
      <dgm:prSet presAssocID="{34F5913F-FD5C-4A5A-9538-C017F9DB75EE}" presName="linNode" presStyleCnt="0"/>
      <dgm:spPr/>
    </dgm:pt>
    <dgm:pt modelId="{CEC04402-A3F6-1A49-91A9-AAE0775365E4}" type="pres">
      <dgm:prSet presAssocID="{34F5913F-FD5C-4A5A-9538-C017F9DB75EE}" presName="parentText" presStyleLbl="alignNode1" presStyleIdx="3" presStyleCnt="9">
        <dgm:presLayoutVars>
          <dgm:chMax val="1"/>
          <dgm:bulletEnabled/>
        </dgm:presLayoutVars>
      </dgm:prSet>
      <dgm:spPr/>
    </dgm:pt>
    <dgm:pt modelId="{4F51AB72-5CA7-E04B-A516-600A794E4684}" type="pres">
      <dgm:prSet presAssocID="{34F5913F-FD5C-4A5A-9538-C017F9DB75EE}" presName="descendantText" presStyleLbl="alignAccFollowNode1" presStyleIdx="3" presStyleCnt="9">
        <dgm:presLayoutVars>
          <dgm:bulletEnabled/>
        </dgm:presLayoutVars>
      </dgm:prSet>
      <dgm:spPr/>
    </dgm:pt>
    <dgm:pt modelId="{55F25057-52E1-DB4B-A984-D8F4B1837FA1}" type="pres">
      <dgm:prSet presAssocID="{6A3C63BF-820D-4ACB-975C-2628A4B1CE5C}" presName="sp" presStyleCnt="0"/>
      <dgm:spPr/>
    </dgm:pt>
    <dgm:pt modelId="{AB2E59FB-C2E4-8748-A1C3-51CEC2A969E4}" type="pres">
      <dgm:prSet presAssocID="{2C66BB4E-2918-4F0D-8986-626E138C46D8}" presName="linNode" presStyleCnt="0"/>
      <dgm:spPr/>
    </dgm:pt>
    <dgm:pt modelId="{754E64EB-DAB6-CC4C-B480-C478254B9600}" type="pres">
      <dgm:prSet presAssocID="{2C66BB4E-2918-4F0D-8986-626E138C46D8}" presName="parentText" presStyleLbl="alignNode1" presStyleIdx="4" presStyleCnt="9">
        <dgm:presLayoutVars>
          <dgm:chMax val="1"/>
          <dgm:bulletEnabled/>
        </dgm:presLayoutVars>
      </dgm:prSet>
      <dgm:spPr/>
    </dgm:pt>
    <dgm:pt modelId="{BA989CC4-10E3-5D4B-9070-7432DBD8F1E7}" type="pres">
      <dgm:prSet presAssocID="{2C66BB4E-2918-4F0D-8986-626E138C46D8}" presName="descendantText" presStyleLbl="alignAccFollowNode1" presStyleIdx="4" presStyleCnt="9">
        <dgm:presLayoutVars>
          <dgm:bulletEnabled/>
        </dgm:presLayoutVars>
      </dgm:prSet>
      <dgm:spPr/>
    </dgm:pt>
    <dgm:pt modelId="{DAC8D9BB-3831-F243-98D2-3271CCA96482}" type="pres">
      <dgm:prSet presAssocID="{32B8B895-B1C6-467B-AAA6-D5E3A955B01A}" presName="sp" presStyleCnt="0"/>
      <dgm:spPr/>
    </dgm:pt>
    <dgm:pt modelId="{87EEB11B-0BC4-A647-B07C-D05B45C36DC6}" type="pres">
      <dgm:prSet presAssocID="{7F494285-9EFD-4935-A5DB-2B5F8CCD18AF}" presName="linNode" presStyleCnt="0"/>
      <dgm:spPr/>
    </dgm:pt>
    <dgm:pt modelId="{0085FD52-300B-7C49-B47B-4B1571EEEB8E}" type="pres">
      <dgm:prSet presAssocID="{7F494285-9EFD-4935-A5DB-2B5F8CCD18AF}" presName="parentText" presStyleLbl="alignNode1" presStyleIdx="5" presStyleCnt="9">
        <dgm:presLayoutVars>
          <dgm:chMax val="1"/>
          <dgm:bulletEnabled/>
        </dgm:presLayoutVars>
      </dgm:prSet>
      <dgm:spPr/>
    </dgm:pt>
    <dgm:pt modelId="{34068496-3D28-1F4E-B366-43F30FEEF01C}" type="pres">
      <dgm:prSet presAssocID="{7F494285-9EFD-4935-A5DB-2B5F8CCD18AF}" presName="descendantText" presStyleLbl="alignAccFollowNode1" presStyleIdx="5" presStyleCnt="9">
        <dgm:presLayoutVars>
          <dgm:bulletEnabled/>
        </dgm:presLayoutVars>
      </dgm:prSet>
      <dgm:spPr/>
    </dgm:pt>
    <dgm:pt modelId="{2C71C10D-EE43-9547-84FD-A46C7BB75F36}" type="pres">
      <dgm:prSet presAssocID="{1DFB72CE-F998-4668-BB54-8FDFDFDA4958}" presName="sp" presStyleCnt="0"/>
      <dgm:spPr/>
    </dgm:pt>
    <dgm:pt modelId="{32C0D8FA-0EBC-1647-8FAA-A66A2C6AA324}" type="pres">
      <dgm:prSet presAssocID="{A4F9381F-E9AC-471D-B4F5-F6C5C3FFB7DE}" presName="linNode" presStyleCnt="0"/>
      <dgm:spPr/>
    </dgm:pt>
    <dgm:pt modelId="{FC62A281-2B23-EC4B-B01C-1681D4EEEA56}" type="pres">
      <dgm:prSet presAssocID="{A4F9381F-E9AC-471D-B4F5-F6C5C3FFB7DE}" presName="parentText" presStyleLbl="alignNode1" presStyleIdx="6" presStyleCnt="9">
        <dgm:presLayoutVars>
          <dgm:chMax val="1"/>
          <dgm:bulletEnabled/>
        </dgm:presLayoutVars>
      </dgm:prSet>
      <dgm:spPr/>
    </dgm:pt>
    <dgm:pt modelId="{A4CD54C2-DCEC-C946-AC8C-FE383C4BE961}" type="pres">
      <dgm:prSet presAssocID="{A4F9381F-E9AC-471D-B4F5-F6C5C3FFB7DE}" presName="descendantText" presStyleLbl="alignAccFollowNode1" presStyleIdx="6" presStyleCnt="9">
        <dgm:presLayoutVars>
          <dgm:bulletEnabled/>
        </dgm:presLayoutVars>
      </dgm:prSet>
      <dgm:spPr/>
    </dgm:pt>
    <dgm:pt modelId="{1B3CD256-E0B3-484C-BF53-C58DCB3B4834}" type="pres">
      <dgm:prSet presAssocID="{AB58E7EB-5269-4978-BF78-530F5123909D}" presName="sp" presStyleCnt="0"/>
      <dgm:spPr/>
    </dgm:pt>
    <dgm:pt modelId="{0938701E-B445-714F-B93D-B79FDAF69DB5}" type="pres">
      <dgm:prSet presAssocID="{AC322058-F912-4093-83C0-457C2222703D}" presName="linNode" presStyleCnt="0"/>
      <dgm:spPr/>
    </dgm:pt>
    <dgm:pt modelId="{2B3BBBAB-506C-9C48-BAA4-705B466C92B6}" type="pres">
      <dgm:prSet presAssocID="{AC322058-F912-4093-83C0-457C2222703D}" presName="parentText" presStyleLbl="alignNode1" presStyleIdx="7" presStyleCnt="9">
        <dgm:presLayoutVars>
          <dgm:chMax val="1"/>
          <dgm:bulletEnabled/>
        </dgm:presLayoutVars>
      </dgm:prSet>
      <dgm:spPr/>
    </dgm:pt>
    <dgm:pt modelId="{340A2F26-CB2B-2146-B471-633A5B089B75}" type="pres">
      <dgm:prSet presAssocID="{AC322058-F912-4093-83C0-457C2222703D}" presName="descendantText" presStyleLbl="alignAccFollowNode1" presStyleIdx="7" presStyleCnt="9">
        <dgm:presLayoutVars>
          <dgm:bulletEnabled/>
        </dgm:presLayoutVars>
      </dgm:prSet>
      <dgm:spPr/>
    </dgm:pt>
    <dgm:pt modelId="{33B99253-AAE9-E544-A203-6FDB0FB5C02A}" type="pres">
      <dgm:prSet presAssocID="{15E41424-BADE-4DE5-9CCD-E32EC686086A}" presName="sp" presStyleCnt="0"/>
      <dgm:spPr/>
    </dgm:pt>
    <dgm:pt modelId="{FB8BFB93-1F58-954C-9895-7B5ECAABBF0C}" type="pres">
      <dgm:prSet presAssocID="{B6413553-DFAF-44E9-AD39-B5AF024C7D9C}" presName="linNode" presStyleCnt="0"/>
      <dgm:spPr/>
    </dgm:pt>
    <dgm:pt modelId="{CFFA853B-C044-9C48-8691-2168EAA69CE9}" type="pres">
      <dgm:prSet presAssocID="{B6413553-DFAF-44E9-AD39-B5AF024C7D9C}" presName="parentText" presStyleLbl="alignNode1" presStyleIdx="8" presStyleCnt="9">
        <dgm:presLayoutVars>
          <dgm:chMax val="1"/>
          <dgm:bulletEnabled/>
        </dgm:presLayoutVars>
      </dgm:prSet>
      <dgm:spPr/>
    </dgm:pt>
    <dgm:pt modelId="{CB6019DD-F397-644E-9B50-05C473FBA6FB}" type="pres">
      <dgm:prSet presAssocID="{B6413553-DFAF-44E9-AD39-B5AF024C7D9C}" presName="descendantText" presStyleLbl="alignAccFollowNode1" presStyleIdx="8" presStyleCnt="9">
        <dgm:presLayoutVars>
          <dgm:bulletEnabled/>
        </dgm:presLayoutVars>
      </dgm:prSet>
      <dgm:spPr/>
    </dgm:pt>
  </dgm:ptLst>
  <dgm:cxnLst>
    <dgm:cxn modelId="{3B494E09-61EA-4D73-A38C-47AC6A598733}" srcId="{2C66BB4E-2918-4F0D-8986-626E138C46D8}" destId="{F5D485A2-251E-47A5-BDB7-ABD44BB328A7}" srcOrd="0" destOrd="0" parTransId="{53289057-B5FE-4B5B-825A-1312EBE5F4B4}" sibTransId="{6A852D3A-BF65-482D-A173-6BE7CE5F6524}"/>
    <dgm:cxn modelId="{4D9FF118-9EBB-9E42-B239-C9C67ACA60C5}" type="presOf" srcId="{AE905635-5808-4A08-8545-45B141C37AD6}" destId="{61BA3DF4-09F2-1C41-BBD5-94F2945C5577}" srcOrd="0" destOrd="0" presId="urn:microsoft.com/office/officeart/2016/7/layout/VerticalSolidActionList"/>
    <dgm:cxn modelId="{DCE7172E-1A62-45BA-A4B7-7B53C8F2D109}" srcId="{4B971B94-8BA3-4513-B726-74EC3110190A}" destId="{34F5913F-FD5C-4A5A-9538-C017F9DB75EE}" srcOrd="3" destOrd="0" parTransId="{63884891-3D71-4B1A-B673-A4985864494C}" sibTransId="{6A3C63BF-820D-4ACB-975C-2628A4B1CE5C}"/>
    <dgm:cxn modelId="{55192730-805E-7D49-89D8-335E588870C6}" type="presOf" srcId="{186700E0-667D-4322-8FBA-793974AC1A9A}" destId="{4F51AB72-5CA7-E04B-A516-600A794E4684}" srcOrd="0" destOrd="0" presId="urn:microsoft.com/office/officeart/2016/7/layout/VerticalSolidActionList"/>
    <dgm:cxn modelId="{64AB2537-81F0-4E56-94CF-A918F1A45ADC}" srcId="{4B971B94-8BA3-4513-B726-74EC3110190A}" destId="{2C66BB4E-2918-4F0D-8986-626E138C46D8}" srcOrd="4" destOrd="0" parTransId="{F7D16530-8DE5-4B08-8284-D49B7452ABA9}" sibTransId="{32B8B895-B1C6-467B-AAA6-D5E3A955B01A}"/>
    <dgm:cxn modelId="{FD52273F-ABA1-465F-8F2E-EA60F268FEA0}" srcId="{4B971B94-8BA3-4513-B726-74EC3110190A}" destId="{B6413553-DFAF-44E9-AD39-B5AF024C7D9C}" srcOrd="8" destOrd="0" parTransId="{02FD0BF3-7204-4AB3-BCE1-C232E2643B34}" sibTransId="{78CB3938-11A3-42E6-9B96-C6A1AE9369F6}"/>
    <dgm:cxn modelId="{83825E62-54A5-4E5B-9266-F81A917EBE86}" srcId="{9089F980-302F-4233-8ED5-998B1D1EB217}" destId="{BB207D70-4579-4683-B954-C977414A08C4}" srcOrd="0" destOrd="0" parTransId="{66F75532-0E98-4EE4-B006-A9FC4A174BA6}" sibTransId="{8D02F688-02BB-4FDB-8742-BA04AFD27412}"/>
    <dgm:cxn modelId="{17423463-B87B-C94B-8EAB-FB21D0F39870}" type="presOf" srcId="{2C66BB4E-2918-4F0D-8986-626E138C46D8}" destId="{754E64EB-DAB6-CC4C-B480-C478254B9600}" srcOrd="0" destOrd="0" presId="urn:microsoft.com/office/officeart/2016/7/layout/VerticalSolidActionList"/>
    <dgm:cxn modelId="{CEBF8464-0F28-45A1-AE01-592495AAFAA8}" srcId="{4B971B94-8BA3-4513-B726-74EC3110190A}" destId="{A4F9381F-E9AC-471D-B4F5-F6C5C3FFB7DE}" srcOrd="6" destOrd="0" parTransId="{04483941-345D-4553-AE54-670D2794AEB9}" sibTransId="{AB58E7EB-5269-4978-BF78-530F5123909D}"/>
    <dgm:cxn modelId="{74DAE344-BA4C-494A-B1F9-282612F3C682}" type="presOf" srcId="{4B971B94-8BA3-4513-B726-74EC3110190A}" destId="{D66DF0E4-70EF-5C49-88E1-E4B2540D37B3}" srcOrd="0" destOrd="0" presId="urn:microsoft.com/office/officeart/2016/7/layout/VerticalSolidActionList"/>
    <dgm:cxn modelId="{DA343747-10CD-FB42-ADFB-4B7AEA095D97}" type="presOf" srcId="{A4F9381F-E9AC-471D-B4F5-F6C5C3FFB7DE}" destId="{FC62A281-2B23-EC4B-B01C-1681D4EEEA56}" srcOrd="0" destOrd="0" presId="urn:microsoft.com/office/officeart/2016/7/layout/VerticalSolidActionList"/>
    <dgm:cxn modelId="{CEE53949-29E8-4A57-A626-5F60FA8B2871}" srcId="{9C9B350F-DD23-4584-9E00-1E532BCB8C1A}" destId="{7AFD6BFC-874F-4EB0-A609-C37EA6652A3D}" srcOrd="0" destOrd="0" parTransId="{23161797-7EBF-4C8B-96C5-47D4A0B5E6E9}" sibTransId="{039A471C-4BEE-4388-92EE-3824F6EB6D2D}"/>
    <dgm:cxn modelId="{F54DCE4F-BC2D-5843-B909-E6A69C6DAAEC}" type="presOf" srcId="{9089F980-302F-4233-8ED5-998B1D1EB217}" destId="{B8A9169B-A667-2246-AA0F-A070CF4F7D28}" srcOrd="0" destOrd="0" presId="urn:microsoft.com/office/officeart/2016/7/layout/VerticalSolidActionList"/>
    <dgm:cxn modelId="{732B3B72-016B-D440-A7B9-756DEFD601E3}" type="presOf" srcId="{9C9B350F-DD23-4584-9E00-1E532BCB8C1A}" destId="{D8E4847E-C91F-3643-9953-90B09A0ED1D4}" srcOrd="0" destOrd="0" presId="urn:microsoft.com/office/officeart/2016/7/layout/VerticalSolidActionList"/>
    <dgm:cxn modelId="{8EF4CA54-1EAF-4F71-A62A-F72B8144614F}" srcId="{4B971B94-8BA3-4513-B726-74EC3110190A}" destId="{7F494285-9EFD-4935-A5DB-2B5F8CCD18AF}" srcOrd="5" destOrd="0" parTransId="{BD887888-A72F-4FCC-AD44-DEBD98153BBE}" sibTransId="{1DFB72CE-F998-4668-BB54-8FDFDFDA4958}"/>
    <dgm:cxn modelId="{944DA87A-CD46-B448-B5B3-BE8F75B021A0}" type="presOf" srcId="{B6413553-DFAF-44E9-AD39-B5AF024C7D9C}" destId="{CFFA853B-C044-9C48-8691-2168EAA69CE9}" srcOrd="0" destOrd="0" presId="urn:microsoft.com/office/officeart/2016/7/layout/VerticalSolidActionList"/>
    <dgm:cxn modelId="{8AF02180-F235-4EC5-B9DC-BCF14A134D7A}" srcId="{B6413553-DFAF-44E9-AD39-B5AF024C7D9C}" destId="{11BC2BAC-45F5-4C7F-9769-AAB829924B2A}" srcOrd="0" destOrd="0" parTransId="{FA6E7261-567F-4087-8A5C-EAAF8DAB4587}" sibTransId="{F452E1D8-6A9E-4668-BFD4-7CBDC50AA4B0}"/>
    <dgm:cxn modelId="{9ADE6A80-AB42-4C5F-94A2-0AF7D9B16248}" srcId="{7F494285-9EFD-4935-A5DB-2B5F8CCD18AF}" destId="{FFB3F0C4-C6CF-48D4-B7A5-4C8A1AF2B281}" srcOrd="0" destOrd="0" parTransId="{D79B758A-0D07-40E7-B66F-E3E25D0C9E7E}" sibTransId="{1CDA87BF-11E1-406C-85AC-8C23BF8ECAE6}"/>
    <dgm:cxn modelId="{E4D00982-124C-7B47-A66E-7C80F4AEA4B4}" type="presOf" srcId="{7AFD6BFC-874F-4EB0-A609-C37EA6652A3D}" destId="{6BF45AE8-B07C-1C41-9267-8BB1ECDBFB27}" srcOrd="0" destOrd="0" presId="urn:microsoft.com/office/officeart/2016/7/layout/VerticalSolidActionList"/>
    <dgm:cxn modelId="{7E35758A-802D-444E-BAD1-9494B083CEB4}" type="presOf" srcId="{27C83DB3-0217-4A20-8BDB-967BE5D66A12}" destId="{B1715EEA-2FB1-8342-AFD9-03465654D977}" srcOrd="0" destOrd="0" presId="urn:microsoft.com/office/officeart/2016/7/layout/VerticalSolidActionList"/>
    <dgm:cxn modelId="{FB4BAD8F-6E19-7D47-87D3-A58D81ADBDB1}" type="presOf" srcId="{0C03BE6B-DFCF-4EBA-94AB-6D21F0899021}" destId="{340A2F26-CB2B-2146-B471-633A5B089B75}" srcOrd="0" destOrd="0" presId="urn:microsoft.com/office/officeart/2016/7/layout/VerticalSolidActionList"/>
    <dgm:cxn modelId="{3B7C90A0-8E99-AA4B-9EAE-3F0F6D0F8922}" type="presOf" srcId="{DB169717-F276-44DC-84F8-6F45A431AC79}" destId="{A4CD54C2-DCEC-C946-AC8C-FE383C4BE961}" srcOrd="0" destOrd="0" presId="urn:microsoft.com/office/officeart/2016/7/layout/VerticalSolidActionList"/>
    <dgm:cxn modelId="{CDB3ADA0-1691-49F5-BE9F-6CFE9E2BF2E5}" srcId="{4B971B94-8BA3-4513-B726-74EC3110190A}" destId="{9089F980-302F-4233-8ED5-998B1D1EB217}" srcOrd="1" destOrd="0" parTransId="{48C5B324-8987-4C4D-B1D0-9779EB50BCD1}" sibTransId="{AC7AECF7-A6BF-414E-A0A4-7EB8EECFCCE9}"/>
    <dgm:cxn modelId="{97DBFCAE-AA14-924B-8777-7073E364B5AA}" type="presOf" srcId="{7F494285-9EFD-4935-A5DB-2B5F8CCD18AF}" destId="{0085FD52-300B-7C49-B47B-4B1571EEEB8E}" srcOrd="0" destOrd="0" presId="urn:microsoft.com/office/officeart/2016/7/layout/VerticalSolidActionList"/>
    <dgm:cxn modelId="{C0770FC6-55F2-3245-93F2-F809FA4062CF}" type="presOf" srcId="{34F5913F-FD5C-4A5A-9538-C017F9DB75EE}" destId="{CEC04402-A3F6-1A49-91A9-AAE0775365E4}" srcOrd="0" destOrd="0" presId="urn:microsoft.com/office/officeart/2016/7/layout/VerticalSolidActionList"/>
    <dgm:cxn modelId="{A75E2FC7-0186-4EE1-89E3-9F7903573BB4}" srcId="{4B971B94-8BA3-4513-B726-74EC3110190A}" destId="{AC322058-F912-4093-83C0-457C2222703D}" srcOrd="7" destOrd="0" parTransId="{8B38DB67-1F83-4029-8290-140F54238AFC}" sibTransId="{15E41424-BADE-4DE5-9CCD-E32EC686086A}"/>
    <dgm:cxn modelId="{6F3F4CC8-7DD3-774D-BFD9-3AB941D79A98}" type="presOf" srcId="{11BC2BAC-45F5-4C7F-9769-AAB829924B2A}" destId="{CB6019DD-F397-644E-9B50-05C473FBA6FB}" srcOrd="0" destOrd="0" presId="urn:microsoft.com/office/officeart/2016/7/layout/VerticalSolidActionList"/>
    <dgm:cxn modelId="{CE5442D1-E676-4793-9FF1-62374FD56211}" srcId="{AE905635-5808-4A08-8545-45B141C37AD6}" destId="{27C83DB3-0217-4A20-8BDB-967BE5D66A12}" srcOrd="0" destOrd="0" parTransId="{E3E03739-0B48-4E07-ACCB-9F586D9CBAA1}" sibTransId="{3624F93B-2C3B-40D5-8AB6-2585E87A98EF}"/>
    <dgm:cxn modelId="{F7C432D4-22E5-4436-92F9-B09DB2238EA9}" srcId="{4B971B94-8BA3-4513-B726-74EC3110190A}" destId="{9C9B350F-DD23-4584-9E00-1E532BCB8C1A}" srcOrd="0" destOrd="0" parTransId="{F5FC2A87-7A92-4EA0-9193-DAE19F5CE133}" sibTransId="{06201469-6850-4DDF-BED3-89DC01A05115}"/>
    <dgm:cxn modelId="{B7EF9FDD-13BD-5649-862A-61657FC24FAB}" type="presOf" srcId="{F5D485A2-251E-47A5-BDB7-ABD44BB328A7}" destId="{BA989CC4-10E3-5D4B-9070-7432DBD8F1E7}" srcOrd="0" destOrd="0" presId="urn:microsoft.com/office/officeart/2016/7/layout/VerticalSolidActionList"/>
    <dgm:cxn modelId="{C3ADEDDE-19B0-4287-A59D-CEEB2AAF503A}" srcId="{34F5913F-FD5C-4A5A-9538-C017F9DB75EE}" destId="{186700E0-667D-4322-8FBA-793974AC1A9A}" srcOrd="0" destOrd="0" parTransId="{84B6CC32-8CBA-4C25-81ED-86B7B6868E15}" sibTransId="{670693DE-4F45-451E-A24E-A9EA2C7BF864}"/>
    <dgm:cxn modelId="{015ADAE1-AB20-824E-9CC1-AA65FF0829DE}" type="presOf" srcId="{FFB3F0C4-C6CF-48D4-B7A5-4C8A1AF2B281}" destId="{34068496-3D28-1F4E-B366-43F30FEEF01C}" srcOrd="0" destOrd="0" presId="urn:microsoft.com/office/officeart/2016/7/layout/VerticalSolidActionList"/>
    <dgm:cxn modelId="{3E3491E7-6051-45F5-A6FB-649BA6ED9347}" srcId="{AC322058-F912-4093-83C0-457C2222703D}" destId="{0C03BE6B-DFCF-4EBA-94AB-6D21F0899021}" srcOrd="0" destOrd="0" parTransId="{DB6FC194-7747-4C34-8D47-C4E62A3C81B5}" sibTransId="{64AABB3E-2DDE-4415-9742-4671CC32E02D}"/>
    <dgm:cxn modelId="{6F7DF2EC-AAA0-224A-BA0B-0BD196F48EDE}" type="presOf" srcId="{AC322058-F912-4093-83C0-457C2222703D}" destId="{2B3BBBAB-506C-9C48-BAA4-705B466C92B6}" srcOrd="0" destOrd="0" presId="urn:microsoft.com/office/officeart/2016/7/layout/VerticalSolidActionList"/>
    <dgm:cxn modelId="{EBDEE9F8-2179-464F-B0FC-5ACA410A7C9D}" srcId="{A4F9381F-E9AC-471D-B4F5-F6C5C3FFB7DE}" destId="{DB169717-F276-44DC-84F8-6F45A431AC79}" srcOrd="0" destOrd="0" parTransId="{B80A8FD1-DF12-4573-BE42-9AD57BBDD3BA}" sibTransId="{339AD48B-D280-49F3-8939-C3F2E272725C}"/>
    <dgm:cxn modelId="{F0111BF9-7042-E546-BC66-1AB072280EDC}" type="presOf" srcId="{BB207D70-4579-4683-B954-C977414A08C4}" destId="{3233DD25-41F9-4445-8DEE-DF586E5B4C65}" srcOrd="0" destOrd="0" presId="urn:microsoft.com/office/officeart/2016/7/layout/VerticalSolidActionList"/>
    <dgm:cxn modelId="{5DBFA0FF-F773-406F-9B21-67E7CE238E80}" srcId="{4B971B94-8BA3-4513-B726-74EC3110190A}" destId="{AE905635-5808-4A08-8545-45B141C37AD6}" srcOrd="2" destOrd="0" parTransId="{3B55364F-F62F-4DD2-9154-ABF028210DB7}" sibTransId="{9AD85E50-30C9-4E70-8817-146246E296B9}"/>
    <dgm:cxn modelId="{6E154010-6D88-AD41-B96E-837CF9D8780D}" type="presParOf" srcId="{D66DF0E4-70EF-5C49-88E1-E4B2540D37B3}" destId="{866C9E97-55D9-5547-BFDD-A62D9661F035}" srcOrd="0" destOrd="0" presId="urn:microsoft.com/office/officeart/2016/7/layout/VerticalSolidActionList"/>
    <dgm:cxn modelId="{C3A6F9FD-36EB-4346-B08B-CD0ED2AB77F4}" type="presParOf" srcId="{866C9E97-55D9-5547-BFDD-A62D9661F035}" destId="{D8E4847E-C91F-3643-9953-90B09A0ED1D4}" srcOrd="0" destOrd="0" presId="urn:microsoft.com/office/officeart/2016/7/layout/VerticalSolidActionList"/>
    <dgm:cxn modelId="{82A91AD2-A2EF-4445-B5B5-A605BDC77736}" type="presParOf" srcId="{866C9E97-55D9-5547-BFDD-A62D9661F035}" destId="{6BF45AE8-B07C-1C41-9267-8BB1ECDBFB27}" srcOrd="1" destOrd="0" presId="urn:microsoft.com/office/officeart/2016/7/layout/VerticalSolidActionList"/>
    <dgm:cxn modelId="{C314607E-9935-4E46-BC11-632D3077DB51}" type="presParOf" srcId="{D66DF0E4-70EF-5C49-88E1-E4B2540D37B3}" destId="{E9968ABB-0686-3748-A8C1-16B9A68EC255}" srcOrd="1" destOrd="0" presId="urn:microsoft.com/office/officeart/2016/7/layout/VerticalSolidActionList"/>
    <dgm:cxn modelId="{87B89C59-B450-5543-A88F-654F4448FC95}" type="presParOf" srcId="{D66DF0E4-70EF-5C49-88E1-E4B2540D37B3}" destId="{E4041F3C-5B11-734B-BA20-F7EED031E980}" srcOrd="2" destOrd="0" presId="urn:microsoft.com/office/officeart/2016/7/layout/VerticalSolidActionList"/>
    <dgm:cxn modelId="{6552FB92-0F5F-3E4D-83E8-86B03B2FEA8B}" type="presParOf" srcId="{E4041F3C-5B11-734B-BA20-F7EED031E980}" destId="{B8A9169B-A667-2246-AA0F-A070CF4F7D28}" srcOrd="0" destOrd="0" presId="urn:microsoft.com/office/officeart/2016/7/layout/VerticalSolidActionList"/>
    <dgm:cxn modelId="{F5FF927D-F714-8740-8F24-525E487D338C}" type="presParOf" srcId="{E4041F3C-5B11-734B-BA20-F7EED031E980}" destId="{3233DD25-41F9-4445-8DEE-DF586E5B4C65}" srcOrd="1" destOrd="0" presId="urn:microsoft.com/office/officeart/2016/7/layout/VerticalSolidActionList"/>
    <dgm:cxn modelId="{A4B8A424-5AEB-4440-B400-009DDBDAA845}" type="presParOf" srcId="{D66DF0E4-70EF-5C49-88E1-E4B2540D37B3}" destId="{EF0C0047-8678-DA43-8334-F654B702A492}" srcOrd="3" destOrd="0" presId="urn:microsoft.com/office/officeart/2016/7/layout/VerticalSolidActionList"/>
    <dgm:cxn modelId="{8573F6D5-D213-DA4F-91FB-02D7F5400D2C}" type="presParOf" srcId="{D66DF0E4-70EF-5C49-88E1-E4B2540D37B3}" destId="{46E1D76B-88EC-A543-B685-87F9933F9046}" srcOrd="4" destOrd="0" presId="urn:microsoft.com/office/officeart/2016/7/layout/VerticalSolidActionList"/>
    <dgm:cxn modelId="{192194DA-C1A2-A24F-9C33-EB0E3199D562}" type="presParOf" srcId="{46E1D76B-88EC-A543-B685-87F9933F9046}" destId="{61BA3DF4-09F2-1C41-BBD5-94F2945C5577}" srcOrd="0" destOrd="0" presId="urn:microsoft.com/office/officeart/2016/7/layout/VerticalSolidActionList"/>
    <dgm:cxn modelId="{91C4200C-2053-BD43-89EC-EF46E29CF2CE}" type="presParOf" srcId="{46E1D76B-88EC-A543-B685-87F9933F9046}" destId="{B1715EEA-2FB1-8342-AFD9-03465654D977}" srcOrd="1" destOrd="0" presId="urn:microsoft.com/office/officeart/2016/7/layout/VerticalSolidActionList"/>
    <dgm:cxn modelId="{34BFE247-E35C-444A-A676-806B950E75CB}" type="presParOf" srcId="{D66DF0E4-70EF-5C49-88E1-E4B2540D37B3}" destId="{10720C6B-F7EA-6B40-B18C-59FCB1270260}" srcOrd="5" destOrd="0" presId="urn:microsoft.com/office/officeart/2016/7/layout/VerticalSolidActionList"/>
    <dgm:cxn modelId="{C9FAB8D9-A430-E546-90F9-9DD2C3EBC441}" type="presParOf" srcId="{D66DF0E4-70EF-5C49-88E1-E4B2540D37B3}" destId="{3132AB85-4548-E243-99AB-D88F05FA7B82}" srcOrd="6" destOrd="0" presId="urn:microsoft.com/office/officeart/2016/7/layout/VerticalSolidActionList"/>
    <dgm:cxn modelId="{9E237B18-8AE0-AC4D-83AD-21AB00B767C2}" type="presParOf" srcId="{3132AB85-4548-E243-99AB-D88F05FA7B82}" destId="{CEC04402-A3F6-1A49-91A9-AAE0775365E4}" srcOrd="0" destOrd="0" presId="urn:microsoft.com/office/officeart/2016/7/layout/VerticalSolidActionList"/>
    <dgm:cxn modelId="{6E0729B6-2532-C742-80FE-3A27B3828D1D}" type="presParOf" srcId="{3132AB85-4548-E243-99AB-D88F05FA7B82}" destId="{4F51AB72-5CA7-E04B-A516-600A794E4684}" srcOrd="1" destOrd="0" presId="urn:microsoft.com/office/officeart/2016/7/layout/VerticalSolidActionList"/>
    <dgm:cxn modelId="{4EE1283C-85B8-D445-BA51-4332617A2F03}" type="presParOf" srcId="{D66DF0E4-70EF-5C49-88E1-E4B2540D37B3}" destId="{55F25057-52E1-DB4B-A984-D8F4B1837FA1}" srcOrd="7" destOrd="0" presId="urn:microsoft.com/office/officeart/2016/7/layout/VerticalSolidActionList"/>
    <dgm:cxn modelId="{7A5A2251-D150-2B40-A8EC-6E834EA95D91}" type="presParOf" srcId="{D66DF0E4-70EF-5C49-88E1-E4B2540D37B3}" destId="{AB2E59FB-C2E4-8748-A1C3-51CEC2A969E4}" srcOrd="8" destOrd="0" presId="urn:microsoft.com/office/officeart/2016/7/layout/VerticalSolidActionList"/>
    <dgm:cxn modelId="{D0E836E1-5043-B24D-A464-23A3E392FD23}" type="presParOf" srcId="{AB2E59FB-C2E4-8748-A1C3-51CEC2A969E4}" destId="{754E64EB-DAB6-CC4C-B480-C478254B9600}" srcOrd="0" destOrd="0" presId="urn:microsoft.com/office/officeart/2016/7/layout/VerticalSolidActionList"/>
    <dgm:cxn modelId="{A42F9760-F43F-3049-B505-919FA0D0C62A}" type="presParOf" srcId="{AB2E59FB-C2E4-8748-A1C3-51CEC2A969E4}" destId="{BA989CC4-10E3-5D4B-9070-7432DBD8F1E7}" srcOrd="1" destOrd="0" presId="urn:microsoft.com/office/officeart/2016/7/layout/VerticalSolidActionList"/>
    <dgm:cxn modelId="{E3DF85DF-0BB7-7F40-B8CA-488871400A04}" type="presParOf" srcId="{D66DF0E4-70EF-5C49-88E1-E4B2540D37B3}" destId="{DAC8D9BB-3831-F243-98D2-3271CCA96482}" srcOrd="9" destOrd="0" presId="urn:microsoft.com/office/officeart/2016/7/layout/VerticalSolidActionList"/>
    <dgm:cxn modelId="{0E83D972-63D5-CD4E-AF0A-F7111748FF51}" type="presParOf" srcId="{D66DF0E4-70EF-5C49-88E1-E4B2540D37B3}" destId="{87EEB11B-0BC4-A647-B07C-D05B45C36DC6}" srcOrd="10" destOrd="0" presId="urn:microsoft.com/office/officeart/2016/7/layout/VerticalSolidActionList"/>
    <dgm:cxn modelId="{23D54766-F6F8-E54E-BA80-ED04ADA03A1A}" type="presParOf" srcId="{87EEB11B-0BC4-A647-B07C-D05B45C36DC6}" destId="{0085FD52-300B-7C49-B47B-4B1571EEEB8E}" srcOrd="0" destOrd="0" presId="urn:microsoft.com/office/officeart/2016/7/layout/VerticalSolidActionList"/>
    <dgm:cxn modelId="{DB1D22A5-E410-EC4F-8D32-C4A1688E2531}" type="presParOf" srcId="{87EEB11B-0BC4-A647-B07C-D05B45C36DC6}" destId="{34068496-3D28-1F4E-B366-43F30FEEF01C}" srcOrd="1" destOrd="0" presId="urn:microsoft.com/office/officeart/2016/7/layout/VerticalSolidActionList"/>
    <dgm:cxn modelId="{7BE73021-6B60-F345-A87E-BC6A965764CF}" type="presParOf" srcId="{D66DF0E4-70EF-5C49-88E1-E4B2540D37B3}" destId="{2C71C10D-EE43-9547-84FD-A46C7BB75F36}" srcOrd="11" destOrd="0" presId="urn:microsoft.com/office/officeart/2016/7/layout/VerticalSolidActionList"/>
    <dgm:cxn modelId="{D3B301F7-6B61-C344-AA5F-902697315641}" type="presParOf" srcId="{D66DF0E4-70EF-5C49-88E1-E4B2540D37B3}" destId="{32C0D8FA-0EBC-1647-8FAA-A66A2C6AA324}" srcOrd="12" destOrd="0" presId="urn:microsoft.com/office/officeart/2016/7/layout/VerticalSolidActionList"/>
    <dgm:cxn modelId="{005C2337-E385-D040-B097-C67A1EC344E5}" type="presParOf" srcId="{32C0D8FA-0EBC-1647-8FAA-A66A2C6AA324}" destId="{FC62A281-2B23-EC4B-B01C-1681D4EEEA56}" srcOrd="0" destOrd="0" presId="urn:microsoft.com/office/officeart/2016/7/layout/VerticalSolidActionList"/>
    <dgm:cxn modelId="{F56CF364-C4DC-0240-908E-A4DB8F3EA3B5}" type="presParOf" srcId="{32C0D8FA-0EBC-1647-8FAA-A66A2C6AA324}" destId="{A4CD54C2-DCEC-C946-AC8C-FE383C4BE961}" srcOrd="1" destOrd="0" presId="urn:microsoft.com/office/officeart/2016/7/layout/VerticalSolidActionList"/>
    <dgm:cxn modelId="{2EA08452-AE83-2B47-97FE-A4052932AF8A}" type="presParOf" srcId="{D66DF0E4-70EF-5C49-88E1-E4B2540D37B3}" destId="{1B3CD256-E0B3-484C-BF53-C58DCB3B4834}" srcOrd="13" destOrd="0" presId="urn:microsoft.com/office/officeart/2016/7/layout/VerticalSolidActionList"/>
    <dgm:cxn modelId="{7C4F7A58-99EE-D841-8C01-99844D5B70CB}" type="presParOf" srcId="{D66DF0E4-70EF-5C49-88E1-E4B2540D37B3}" destId="{0938701E-B445-714F-B93D-B79FDAF69DB5}" srcOrd="14" destOrd="0" presId="urn:microsoft.com/office/officeart/2016/7/layout/VerticalSolidActionList"/>
    <dgm:cxn modelId="{ED204592-0FF4-4C44-AB71-9392C4CBA282}" type="presParOf" srcId="{0938701E-B445-714F-B93D-B79FDAF69DB5}" destId="{2B3BBBAB-506C-9C48-BAA4-705B466C92B6}" srcOrd="0" destOrd="0" presId="urn:microsoft.com/office/officeart/2016/7/layout/VerticalSolidActionList"/>
    <dgm:cxn modelId="{37E6F05C-EF2D-ED4F-9F8E-90523D0D2D64}" type="presParOf" srcId="{0938701E-B445-714F-B93D-B79FDAF69DB5}" destId="{340A2F26-CB2B-2146-B471-633A5B089B75}" srcOrd="1" destOrd="0" presId="urn:microsoft.com/office/officeart/2016/7/layout/VerticalSolidActionList"/>
    <dgm:cxn modelId="{03F51E88-1796-5846-9590-BC7407E4C57A}" type="presParOf" srcId="{D66DF0E4-70EF-5C49-88E1-E4B2540D37B3}" destId="{33B99253-AAE9-E544-A203-6FDB0FB5C02A}" srcOrd="15" destOrd="0" presId="urn:microsoft.com/office/officeart/2016/7/layout/VerticalSolidActionList"/>
    <dgm:cxn modelId="{2A2E8FFB-6743-8C4E-9B38-43014F06AA62}" type="presParOf" srcId="{D66DF0E4-70EF-5C49-88E1-E4B2540D37B3}" destId="{FB8BFB93-1F58-954C-9895-7B5ECAABBF0C}" srcOrd="16" destOrd="0" presId="urn:microsoft.com/office/officeart/2016/7/layout/VerticalSolidActionList"/>
    <dgm:cxn modelId="{23D450DB-FDD5-B246-807C-1C5DC05FAC20}" type="presParOf" srcId="{FB8BFB93-1F58-954C-9895-7B5ECAABBF0C}" destId="{CFFA853B-C044-9C48-8691-2168EAA69CE9}" srcOrd="0" destOrd="0" presId="urn:microsoft.com/office/officeart/2016/7/layout/VerticalSolidActionList"/>
    <dgm:cxn modelId="{3367CB81-997D-7140-9D25-958BAE0F29E1}" type="presParOf" srcId="{FB8BFB93-1F58-954C-9895-7B5ECAABBF0C}" destId="{CB6019DD-F397-644E-9B50-05C473FBA6FB}" srcOrd="1" destOrd="0" presId="urn:microsoft.com/office/officeart/2016/7/layout/VerticalSolid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98B3A4C-7C17-47EC-BA0A-FA12F57D93AF}" type="doc">
      <dgm:prSet loTypeId="urn:microsoft.com/office/officeart/2016/7/layout/VerticalHollowActionList" loCatId="List" qsTypeId="urn:microsoft.com/office/officeart/2005/8/quickstyle/simple4" qsCatId="simple" csTypeId="urn:microsoft.com/office/officeart/2005/8/colors/colorful5" csCatId="colorful"/>
      <dgm:spPr/>
      <dgm:t>
        <a:bodyPr/>
        <a:lstStyle/>
        <a:p>
          <a:endParaRPr lang="en-US"/>
        </a:p>
      </dgm:t>
    </dgm:pt>
    <dgm:pt modelId="{783203CD-34CA-45B0-AB80-FAA02D71537F}">
      <dgm:prSet/>
      <dgm:spPr/>
      <dgm:t>
        <a:bodyPr/>
        <a:lstStyle/>
        <a:p>
          <a:r>
            <a:rPr lang="en-US"/>
            <a:t>Follow</a:t>
          </a:r>
        </a:p>
      </dgm:t>
    </dgm:pt>
    <dgm:pt modelId="{3D510F8A-FF0D-48FE-9F9E-47A91D759627}" type="parTrans" cxnId="{B07BF3EB-0D9F-458F-8B16-E6554F0CDD94}">
      <dgm:prSet/>
      <dgm:spPr/>
      <dgm:t>
        <a:bodyPr/>
        <a:lstStyle/>
        <a:p>
          <a:endParaRPr lang="en-US"/>
        </a:p>
      </dgm:t>
    </dgm:pt>
    <dgm:pt modelId="{35C619EB-3449-4C0C-8E15-2FFD824B2D4C}" type="sibTrans" cxnId="{B07BF3EB-0D9F-458F-8B16-E6554F0CDD94}">
      <dgm:prSet/>
      <dgm:spPr/>
      <dgm:t>
        <a:bodyPr/>
        <a:lstStyle/>
        <a:p>
          <a:endParaRPr lang="en-US"/>
        </a:p>
      </dgm:t>
    </dgm:pt>
    <dgm:pt modelId="{FB4B0B11-367B-419C-BA30-DF06DC5F0EE2}">
      <dgm:prSet/>
      <dgm:spPr/>
      <dgm:t>
        <a:bodyPr/>
        <a:lstStyle/>
        <a:p>
          <a:r>
            <a:rPr lang="en-US"/>
            <a:t>Follow professional and ethical guidelines</a:t>
          </a:r>
        </a:p>
      </dgm:t>
    </dgm:pt>
    <dgm:pt modelId="{62A09947-A732-4752-A2C2-9E93DAF13A62}" type="parTrans" cxnId="{F0195EC7-0B70-4166-8F4E-E8277E6037A6}">
      <dgm:prSet/>
      <dgm:spPr/>
      <dgm:t>
        <a:bodyPr/>
        <a:lstStyle/>
        <a:p>
          <a:endParaRPr lang="en-US"/>
        </a:p>
      </dgm:t>
    </dgm:pt>
    <dgm:pt modelId="{365D9569-06E3-439F-B830-DAC252E73302}" type="sibTrans" cxnId="{F0195EC7-0B70-4166-8F4E-E8277E6037A6}">
      <dgm:prSet/>
      <dgm:spPr/>
      <dgm:t>
        <a:bodyPr/>
        <a:lstStyle/>
        <a:p>
          <a:endParaRPr lang="en-US"/>
        </a:p>
      </dgm:t>
    </dgm:pt>
    <dgm:pt modelId="{687948A4-6502-4215-B0E2-3443B87D4271}">
      <dgm:prSet/>
      <dgm:spPr/>
      <dgm:t>
        <a:bodyPr/>
        <a:lstStyle/>
        <a:p>
          <a:r>
            <a:rPr lang="en-US"/>
            <a:t>Do</a:t>
          </a:r>
        </a:p>
      </dgm:t>
    </dgm:pt>
    <dgm:pt modelId="{69C1D559-C192-4D71-8AE0-988F72C4E6FC}" type="parTrans" cxnId="{319ACD5F-DC8E-4D57-A410-C8B585E7AD29}">
      <dgm:prSet/>
      <dgm:spPr/>
      <dgm:t>
        <a:bodyPr/>
        <a:lstStyle/>
        <a:p>
          <a:endParaRPr lang="en-US"/>
        </a:p>
      </dgm:t>
    </dgm:pt>
    <dgm:pt modelId="{F1BE8236-F75B-4CD9-B858-4FC299F88CEC}" type="sibTrans" cxnId="{319ACD5F-DC8E-4D57-A410-C8B585E7AD29}">
      <dgm:prSet/>
      <dgm:spPr/>
      <dgm:t>
        <a:bodyPr/>
        <a:lstStyle/>
        <a:p>
          <a:endParaRPr lang="en-US"/>
        </a:p>
      </dgm:t>
    </dgm:pt>
    <dgm:pt modelId="{51968631-4365-4E79-9655-5F3DE174CFAB}">
      <dgm:prSet/>
      <dgm:spPr/>
      <dgm:t>
        <a:bodyPr/>
        <a:lstStyle/>
        <a:p>
          <a:r>
            <a:rPr lang="en-US"/>
            <a:t>Do no harm to your clients</a:t>
          </a:r>
        </a:p>
      </dgm:t>
    </dgm:pt>
    <dgm:pt modelId="{7D05DDD8-0531-4CA6-834A-F612A675900A}" type="parTrans" cxnId="{EB37386D-86B7-4890-A742-8893C8146BE8}">
      <dgm:prSet/>
      <dgm:spPr/>
      <dgm:t>
        <a:bodyPr/>
        <a:lstStyle/>
        <a:p>
          <a:endParaRPr lang="en-US"/>
        </a:p>
      </dgm:t>
    </dgm:pt>
    <dgm:pt modelId="{38A1B0B5-5659-4E24-BA21-F07A24B13759}" type="sibTrans" cxnId="{EB37386D-86B7-4890-A742-8893C8146BE8}">
      <dgm:prSet/>
      <dgm:spPr/>
      <dgm:t>
        <a:bodyPr/>
        <a:lstStyle/>
        <a:p>
          <a:endParaRPr lang="en-US"/>
        </a:p>
      </dgm:t>
    </dgm:pt>
    <dgm:pt modelId="{8592A3FB-B40F-4DC8-9FC3-9AE533AECEC9}">
      <dgm:prSet/>
      <dgm:spPr/>
      <dgm:t>
        <a:bodyPr/>
        <a:lstStyle/>
        <a:p>
          <a:r>
            <a:rPr lang="en-US"/>
            <a:t>Use</a:t>
          </a:r>
        </a:p>
      </dgm:t>
    </dgm:pt>
    <dgm:pt modelId="{77811326-4B3D-4F05-96AA-076FD2B59810}" type="parTrans" cxnId="{121894C4-9C8C-4FF4-B07C-BBDA8E258B15}">
      <dgm:prSet/>
      <dgm:spPr/>
      <dgm:t>
        <a:bodyPr/>
        <a:lstStyle/>
        <a:p>
          <a:endParaRPr lang="en-US"/>
        </a:p>
      </dgm:t>
    </dgm:pt>
    <dgm:pt modelId="{F439CEFE-C91A-4309-9585-9EF5579AD137}" type="sibTrans" cxnId="{121894C4-9C8C-4FF4-B07C-BBDA8E258B15}">
      <dgm:prSet/>
      <dgm:spPr/>
      <dgm:t>
        <a:bodyPr/>
        <a:lstStyle/>
        <a:p>
          <a:endParaRPr lang="en-US"/>
        </a:p>
      </dgm:t>
    </dgm:pt>
    <dgm:pt modelId="{7E6033E3-1760-4A85-A388-8999D75EE83E}">
      <dgm:prSet/>
      <dgm:spPr/>
      <dgm:t>
        <a:bodyPr/>
        <a:lstStyle/>
        <a:p>
          <a:r>
            <a:rPr lang="en-US"/>
            <a:t>Use risk management strategies</a:t>
          </a:r>
        </a:p>
      </dgm:t>
    </dgm:pt>
    <dgm:pt modelId="{4AABB46A-12FB-426C-9FD2-CDC2992EBE66}" type="parTrans" cxnId="{05952434-DB2F-49C6-8B92-4952CC72E37C}">
      <dgm:prSet/>
      <dgm:spPr/>
      <dgm:t>
        <a:bodyPr/>
        <a:lstStyle/>
        <a:p>
          <a:endParaRPr lang="en-US"/>
        </a:p>
      </dgm:t>
    </dgm:pt>
    <dgm:pt modelId="{0F674844-DAC2-42F0-8CE6-DA93137C90BE}" type="sibTrans" cxnId="{05952434-DB2F-49C6-8B92-4952CC72E37C}">
      <dgm:prSet/>
      <dgm:spPr/>
      <dgm:t>
        <a:bodyPr/>
        <a:lstStyle/>
        <a:p>
          <a:endParaRPr lang="en-US"/>
        </a:p>
      </dgm:t>
    </dgm:pt>
    <dgm:pt modelId="{97CA2CFB-A80D-4C83-BDF1-CE916BFCD3CA}">
      <dgm:prSet/>
      <dgm:spPr/>
      <dgm:t>
        <a:bodyPr/>
        <a:lstStyle/>
        <a:p>
          <a:r>
            <a:rPr lang="en-US"/>
            <a:t>Be</a:t>
          </a:r>
        </a:p>
      </dgm:t>
    </dgm:pt>
    <dgm:pt modelId="{E1DAD987-2249-4DB4-AE21-AA006C39C589}" type="parTrans" cxnId="{E68DCD9C-4F32-44C1-BCB5-95DFE03C9E5F}">
      <dgm:prSet/>
      <dgm:spPr/>
      <dgm:t>
        <a:bodyPr/>
        <a:lstStyle/>
        <a:p>
          <a:endParaRPr lang="en-US"/>
        </a:p>
      </dgm:t>
    </dgm:pt>
    <dgm:pt modelId="{9FB4E3D8-DB8E-4605-AF81-BB7660F3A9C6}" type="sibTrans" cxnId="{E68DCD9C-4F32-44C1-BCB5-95DFE03C9E5F}">
      <dgm:prSet/>
      <dgm:spPr/>
      <dgm:t>
        <a:bodyPr/>
        <a:lstStyle/>
        <a:p>
          <a:endParaRPr lang="en-US"/>
        </a:p>
      </dgm:t>
    </dgm:pt>
    <dgm:pt modelId="{2F49CD7B-279F-4699-91D0-A4680280A3C1}">
      <dgm:prSet/>
      <dgm:spPr/>
      <dgm:t>
        <a:bodyPr/>
        <a:lstStyle/>
        <a:p>
          <a:r>
            <a:rPr lang="en-US"/>
            <a:t>Be kind and professional with your clients</a:t>
          </a:r>
        </a:p>
      </dgm:t>
    </dgm:pt>
    <dgm:pt modelId="{15C809E0-19FF-4946-8962-F7EE79E6B1B7}" type="parTrans" cxnId="{D7734A45-2003-4E47-B941-72AA55BFE44F}">
      <dgm:prSet/>
      <dgm:spPr/>
      <dgm:t>
        <a:bodyPr/>
        <a:lstStyle/>
        <a:p>
          <a:endParaRPr lang="en-US"/>
        </a:p>
      </dgm:t>
    </dgm:pt>
    <dgm:pt modelId="{04FB3AA4-5459-40F4-8D11-C82869EDE1FF}" type="sibTrans" cxnId="{D7734A45-2003-4E47-B941-72AA55BFE44F}">
      <dgm:prSet/>
      <dgm:spPr/>
      <dgm:t>
        <a:bodyPr/>
        <a:lstStyle/>
        <a:p>
          <a:endParaRPr lang="en-US"/>
        </a:p>
      </dgm:t>
    </dgm:pt>
    <dgm:pt modelId="{6CFC80EE-F9CF-471F-A436-04116F2AEFCD}">
      <dgm:prSet/>
      <dgm:spPr/>
      <dgm:t>
        <a:bodyPr/>
        <a:lstStyle/>
        <a:p>
          <a:r>
            <a:rPr lang="en-US"/>
            <a:t>Refer</a:t>
          </a:r>
        </a:p>
      </dgm:t>
    </dgm:pt>
    <dgm:pt modelId="{30E0BB99-33FE-4652-8577-DA55A2B95070}" type="parTrans" cxnId="{9538DF06-82B8-4AA5-85BC-C3CC1925A2F8}">
      <dgm:prSet/>
      <dgm:spPr/>
      <dgm:t>
        <a:bodyPr/>
        <a:lstStyle/>
        <a:p>
          <a:endParaRPr lang="en-US"/>
        </a:p>
      </dgm:t>
    </dgm:pt>
    <dgm:pt modelId="{2ADA8CEF-BBFC-47A4-A210-E36B4539013B}" type="sibTrans" cxnId="{9538DF06-82B8-4AA5-85BC-C3CC1925A2F8}">
      <dgm:prSet/>
      <dgm:spPr/>
      <dgm:t>
        <a:bodyPr/>
        <a:lstStyle/>
        <a:p>
          <a:endParaRPr lang="en-US"/>
        </a:p>
      </dgm:t>
    </dgm:pt>
    <dgm:pt modelId="{5956A4CC-155D-4F13-91C4-06E11F7B0204}">
      <dgm:prSet/>
      <dgm:spPr/>
      <dgm:t>
        <a:bodyPr/>
        <a:lstStyle/>
        <a:p>
          <a:r>
            <a:rPr lang="en-US"/>
            <a:t>Refer when you know it is in the interest of your client</a:t>
          </a:r>
        </a:p>
      </dgm:t>
    </dgm:pt>
    <dgm:pt modelId="{7BAA0CAE-6E3D-4371-B24C-5CED3990BAC8}" type="parTrans" cxnId="{7918E77E-C496-4EAA-B67E-A6FBDFDC8902}">
      <dgm:prSet/>
      <dgm:spPr/>
      <dgm:t>
        <a:bodyPr/>
        <a:lstStyle/>
        <a:p>
          <a:endParaRPr lang="en-US"/>
        </a:p>
      </dgm:t>
    </dgm:pt>
    <dgm:pt modelId="{AB9F8A2B-34D5-4ED7-8A4F-A2C30A1141AA}" type="sibTrans" cxnId="{7918E77E-C496-4EAA-B67E-A6FBDFDC8902}">
      <dgm:prSet/>
      <dgm:spPr/>
      <dgm:t>
        <a:bodyPr/>
        <a:lstStyle/>
        <a:p>
          <a:endParaRPr lang="en-US"/>
        </a:p>
      </dgm:t>
    </dgm:pt>
    <dgm:pt modelId="{50740B06-73CD-4ADE-A067-3E42614AE14C}">
      <dgm:prSet/>
      <dgm:spPr/>
      <dgm:t>
        <a:bodyPr/>
        <a:lstStyle/>
        <a:p>
          <a:r>
            <a:rPr lang="en-US"/>
            <a:t>Recognize</a:t>
          </a:r>
        </a:p>
      </dgm:t>
    </dgm:pt>
    <dgm:pt modelId="{852A0DF5-5565-43DD-988E-495CB3793A1E}" type="parTrans" cxnId="{7E9382B8-EC90-46F5-B738-7537FF3225A9}">
      <dgm:prSet/>
      <dgm:spPr/>
      <dgm:t>
        <a:bodyPr/>
        <a:lstStyle/>
        <a:p>
          <a:endParaRPr lang="en-US"/>
        </a:p>
      </dgm:t>
    </dgm:pt>
    <dgm:pt modelId="{69A9AC34-130D-4E26-80B3-044D70E69895}" type="sibTrans" cxnId="{7E9382B8-EC90-46F5-B738-7537FF3225A9}">
      <dgm:prSet/>
      <dgm:spPr/>
      <dgm:t>
        <a:bodyPr/>
        <a:lstStyle/>
        <a:p>
          <a:endParaRPr lang="en-US"/>
        </a:p>
      </dgm:t>
    </dgm:pt>
    <dgm:pt modelId="{F5BB04AD-A8D8-4D40-87B0-B5D06E189EF3}">
      <dgm:prSet/>
      <dgm:spPr/>
      <dgm:t>
        <a:bodyPr/>
        <a:lstStyle/>
        <a:p>
          <a:r>
            <a:rPr lang="en-US"/>
            <a:t>Recognize when you get off task with clients and redirect yourself</a:t>
          </a:r>
        </a:p>
      </dgm:t>
    </dgm:pt>
    <dgm:pt modelId="{5F1BCAED-BD9A-4C6B-9640-553D2D167A12}" type="parTrans" cxnId="{F205EBB5-DF9B-4E3C-A34A-A30D40A63BEF}">
      <dgm:prSet/>
      <dgm:spPr/>
      <dgm:t>
        <a:bodyPr/>
        <a:lstStyle/>
        <a:p>
          <a:endParaRPr lang="en-US"/>
        </a:p>
      </dgm:t>
    </dgm:pt>
    <dgm:pt modelId="{ECC7F81F-2B0D-4DE1-8281-CBB479E1095E}" type="sibTrans" cxnId="{F205EBB5-DF9B-4E3C-A34A-A30D40A63BEF}">
      <dgm:prSet/>
      <dgm:spPr/>
      <dgm:t>
        <a:bodyPr/>
        <a:lstStyle/>
        <a:p>
          <a:endParaRPr lang="en-US"/>
        </a:p>
      </dgm:t>
    </dgm:pt>
    <dgm:pt modelId="{092D11F3-12D0-47A1-A00B-1E7AE6977E7F}">
      <dgm:prSet/>
      <dgm:spPr/>
      <dgm:t>
        <a:bodyPr/>
        <a:lstStyle/>
        <a:p>
          <a:r>
            <a:rPr lang="en-US"/>
            <a:t>Treat</a:t>
          </a:r>
        </a:p>
      </dgm:t>
    </dgm:pt>
    <dgm:pt modelId="{AD03AB99-9BF3-4716-A9DB-588C8B944FBA}" type="parTrans" cxnId="{9FD13304-6F41-41AB-AB94-37A9DA1CB991}">
      <dgm:prSet/>
      <dgm:spPr/>
      <dgm:t>
        <a:bodyPr/>
        <a:lstStyle/>
        <a:p>
          <a:endParaRPr lang="en-US"/>
        </a:p>
      </dgm:t>
    </dgm:pt>
    <dgm:pt modelId="{AB030901-A6BF-48E6-9C02-F8370F2AEAE5}" type="sibTrans" cxnId="{9FD13304-6F41-41AB-AB94-37A9DA1CB991}">
      <dgm:prSet/>
      <dgm:spPr/>
      <dgm:t>
        <a:bodyPr/>
        <a:lstStyle/>
        <a:p>
          <a:endParaRPr lang="en-US"/>
        </a:p>
      </dgm:t>
    </dgm:pt>
    <dgm:pt modelId="{9A4928F9-EC0E-41D8-A6A2-CBFDD961ECE4}">
      <dgm:prSet/>
      <dgm:spPr/>
      <dgm:t>
        <a:bodyPr/>
        <a:lstStyle/>
        <a:p>
          <a:r>
            <a:rPr lang="en-US"/>
            <a:t>Treat each client with unconditional positive regard</a:t>
          </a:r>
        </a:p>
      </dgm:t>
    </dgm:pt>
    <dgm:pt modelId="{A3473237-45F8-4249-B087-B4AEE671DA8F}" type="parTrans" cxnId="{7B68371F-2EBC-4025-B555-246CB2F90FF8}">
      <dgm:prSet/>
      <dgm:spPr/>
      <dgm:t>
        <a:bodyPr/>
        <a:lstStyle/>
        <a:p>
          <a:endParaRPr lang="en-US"/>
        </a:p>
      </dgm:t>
    </dgm:pt>
    <dgm:pt modelId="{F75D5826-C2BC-466D-AAE6-67917FD2200B}" type="sibTrans" cxnId="{7B68371F-2EBC-4025-B555-246CB2F90FF8}">
      <dgm:prSet/>
      <dgm:spPr/>
      <dgm:t>
        <a:bodyPr/>
        <a:lstStyle/>
        <a:p>
          <a:endParaRPr lang="en-US"/>
        </a:p>
      </dgm:t>
    </dgm:pt>
    <dgm:pt modelId="{A0437439-9669-BF47-B668-CA86288A7CBC}" type="pres">
      <dgm:prSet presAssocID="{598B3A4C-7C17-47EC-BA0A-FA12F57D93AF}" presName="Name0" presStyleCnt="0">
        <dgm:presLayoutVars>
          <dgm:dir/>
          <dgm:animLvl val="lvl"/>
          <dgm:resizeHandles val="exact"/>
        </dgm:presLayoutVars>
      </dgm:prSet>
      <dgm:spPr/>
    </dgm:pt>
    <dgm:pt modelId="{396DDCD6-F72D-CD4B-993E-A1BF0FACDE08}" type="pres">
      <dgm:prSet presAssocID="{783203CD-34CA-45B0-AB80-FAA02D71537F}" presName="linNode" presStyleCnt="0"/>
      <dgm:spPr/>
    </dgm:pt>
    <dgm:pt modelId="{4522E219-29D7-9845-B7C4-7AA5500DB57E}" type="pres">
      <dgm:prSet presAssocID="{783203CD-34CA-45B0-AB80-FAA02D71537F}" presName="parentText" presStyleLbl="solidFgAcc1" presStyleIdx="0" presStyleCnt="7">
        <dgm:presLayoutVars>
          <dgm:chMax val="1"/>
          <dgm:bulletEnabled/>
        </dgm:presLayoutVars>
      </dgm:prSet>
      <dgm:spPr/>
    </dgm:pt>
    <dgm:pt modelId="{0A2BD8E5-D350-5D44-99DE-03B8DB7EB748}" type="pres">
      <dgm:prSet presAssocID="{783203CD-34CA-45B0-AB80-FAA02D71537F}" presName="descendantText" presStyleLbl="alignNode1" presStyleIdx="0" presStyleCnt="7">
        <dgm:presLayoutVars>
          <dgm:bulletEnabled/>
        </dgm:presLayoutVars>
      </dgm:prSet>
      <dgm:spPr/>
    </dgm:pt>
    <dgm:pt modelId="{A3B699E6-059D-AD40-9AB8-F9825693B992}" type="pres">
      <dgm:prSet presAssocID="{35C619EB-3449-4C0C-8E15-2FFD824B2D4C}" presName="sp" presStyleCnt="0"/>
      <dgm:spPr/>
    </dgm:pt>
    <dgm:pt modelId="{C4870AA7-96A9-9749-ADD1-C7C31AD64BD5}" type="pres">
      <dgm:prSet presAssocID="{687948A4-6502-4215-B0E2-3443B87D4271}" presName="linNode" presStyleCnt="0"/>
      <dgm:spPr/>
    </dgm:pt>
    <dgm:pt modelId="{377A848C-4E46-0249-8F34-109F6E80C7D4}" type="pres">
      <dgm:prSet presAssocID="{687948A4-6502-4215-B0E2-3443B87D4271}" presName="parentText" presStyleLbl="solidFgAcc1" presStyleIdx="1" presStyleCnt="7">
        <dgm:presLayoutVars>
          <dgm:chMax val="1"/>
          <dgm:bulletEnabled/>
        </dgm:presLayoutVars>
      </dgm:prSet>
      <dgm:spPr/>
    </dgm:pt>
    <dgm:pt modelId="{3C5217AF-056E-9B4E-B95A-47DF728A41EB}" type="pres">
      <dgm:prSet presAssocID="{687948A4-6502-4215-B0E2-3443B87D4271}" presName="descendantText" presStyleLbl="alignNode1" presStyleIdx="1" presStyleCnt="7">
        <dgm:presLayoutVars>
          <dgm:bulletEnabled/>
        </dgm:presLayoutVars>
      </dgm:prSet>
      <dgm:spPr/>
    </dgm:pt>
    <dgm:pt modelId="{4DD18837-63A8-0848-8AB3-40CBAAADCE0F}" type="pres">
      <dgm:prSet presAssocID="{F1BE8236-F75B-4CD9-B858-4FC299F88CEC}" presName="sp" presStyleCnt="0"/>
      <dgm:spPr/>
    </dgm:pt>
    <dgm:pt modelId="{6E9B46EE-E252-264B-A1F1-3B3AC755FEDD}" type="pres">
      <dgm:prSet presAssocID="{8592A3FB-B40F-4DC8-9FC3-9AE533AECEC9}" presName="linNode" presStyleCnt="0"/>
      <dgm:spPr/>
    </dgm:pt>
    <dgm:pt modelId="{ADD1EAC0-089F-354A-A1FD-5CF7652BB680}" type="pres">
      <dgm:prSet presAssocID="{8592A3FB-B40F-4DC8-9FC3-9AE533AECEC9}" presName="parentText" presStyleLbl="solidFgAcc1" presStyleIdx="2" presStyleCnt="7">
        <dgm:presLayoutVars>
          <dgm:chMax val="1"/>
          <dgm:bulletEnabled/>
        </dgm:presLayoutVars>
      </dgm:prSet>
      <dgm:spPr/>
    </dgm:pt>
    <dgm:pt modelId="{A311BC0A-2723-5443-A3B5-5E7AD8F3258A}" type="pres">
      <dgm:prSet presAssocID="{8592A3FB-B40F-4DC8-9FC3-9AE533AECEC9}" presName="descendantText" presStyleLbl="alignNode1" presStyleIdx="2" presStyleCnt="7">
        <dgm:presLayoutVars>
          <dgm:bulletEnabled/>
        </dgm:presLayoutVars>
      </dgm:prSet>
      <dgm:spPr/>
    </dgm:pt>
    <dgm:pt modelId="{B4C38CBD-83AB-B146-B27D-9D6B998A69E5}" type="pres">
      <dgm:prSet presAssocID="{F439CEFE-C91A-4309-9585-9EF5579AD137}" presName="sp" presStyleCnt="0"/>
      <dgm:spPr/>
    </dgm:pt>
    <dgm:pt modelId="{E7269E9E-C499-7F45-9167-B6A058697C8A}" type="pres">
      <dgm:prSet presAssocID="{97CA2CFB-A80D-4C83-BDF1-CE916BFCD3CA}" presName="linNode" presStyleCnt="0"/>
      <dgm:spPr/>
    </dgm:pt>
    <dgm:pt modelId="{21C65C79-C124-5441-944C-D877A03C5B0A}" type="pres">
      <dgm:prSet presAssocID="{97CA2CFB-A80D-4C83-BDF1-CE916BFCD3CA}" presName="parentText" presStyleLbl="solidFgAcc1" presStyleIdx="3" presStyleCnt="7">
        <dgm:presLayoutVars>
          <dgm:chMax val="1"/>
          <dgm:bulletEnabled/>
        </dgm:presLayoutVars>
      </dgm:prSet>
      <dgm:spPr/>
    </dgm:pt>
    <dgm:pt modelId="{67AD44F0-EA59-D949-9707-B33E4FCADFE2}" type="pres">
      <dgm:prSet presAssocID="{97CA2CFB-A80D-4C83-BDF1-CE916BFCD3CA}" presName="descendantText" presStyleLbl="alignNode1" presStyleIdx="3" presStyleCnt="7">
        <dgm:presLayoutVars>
          <dgm:bulletEnabled/>
        </dgm:presLayoutVars>
      </dgm:prSet>
      <dgm:spPr/>
    </dgm:pt>
    <dgm:pt modelId="{DE4AF04E-810A-5440-B65B-1BE9EB812A6A}" type="pres">
      <dgm:prSet presAssocID="{9FB4E3D8-DB8E-4605-AF81-BB7660F3A9C6}" presName="sp" presStyleCnt="0"/>
      <dgm:spPr/>
    </dgm:pt>
    <dgm:pt modelId="{6CBFAF88-C590-6C48-87C4-D33F5430AE49}" type="pres">
      <dgm:prSet presAssocID="{6CFC80EE-F9CF-471F-A436-04116F2AEFCD}" presName="linNode" presStyleCnt="0"/>
      <dgm:spPr/>
    </dgm:pt>
    <dgm:pt modelId="{3CAD19FF-E9EC-A44E-A178-D7D5FF8CA60C}" type="pres">
      <dgm:prSet presAssocID="{6CFC80EE-F9CF-471F-A436-04116F2AEFCD}" presName="parentText" presStyleLbl="solidFgAcc1" presStyleIdx="4" presStyleCnt="7">
        <dgm:presLayoutVars>
          <dgm:chMax val="1"/>
          <dgm:bulletEnabled/>
        </dgm:presLayoutVars>
      </dgm:prSet>
      <dgm:spPr/>
    </dgm:pt>
    <dgm:pt modelId="{81777C53-4A38-8242-8F53-C52689AE548F}" type="pres">
      <dgm:prSet presAssocID="{6CFC80EE-F9CF-471F-A436-04116F2AEFCD}" presName="descendantText" presStyleLbl="alignNode1" presStyleIdx="4" presStyleCnt="7">
        <dgm:presLayoutVars>
          <dgm:bulletEnabled/>
        </dgm:presLayoutVars>
      </dgm:prSet>
      <dgm:spPr/>
    </dgm:pt>
    <dgm:pt modelId="{1313DFB1-A2B4-4844-993F-A5EFB1ECA093}" type="pres">
      <dgm:prSet presAssocID="{2ADA8CEF-BBFC-47A4-A210-E36B4539013B}" presName="sp" presStyleCnt="0"/>
      <dgm:spPr/>
    </dgm:pt>
    <dgm:pt modelId="{12BEDC82-57B9-634F-A7C9-1D74A045F782}" type="pres">
      <dgm:prSet presAssocID="{50740B06-73CD-4ADE-A067-3E42614AE14C}" presName="linNode" presStyleCnt="0"/>
      <dgm:spPr/>
    </dgm:pt>
    <dgm:pt modelId="{F9739368-B933-A346-9AF4-0B9A7047F780}" type="pres">
      <dgm:prSet presAssocID="{50740B06-73CD-4ADE-A067-3E42614AE14C}" presName="parentText" presStyleLbl="solidFgAcc1" presStyleIdx="5" presStyleCnt="7">
        <dgm:presLayoutVars>
          <dgm:chMax val="1"/>
          <dgm:bulletEnabled/>
        </dgm:presLayoutVars>
      </dgm:prSet>
      <dgm:spPr/>
    </dgm:pt>
    <dgm:pt modelId="{E38D0E72-B0CE-8D4E-BCD7-1402B9AD2223}" type="pres">
      <dgm:prSet presAssocID="{50740B06-73CD-4ADE-A067-3E42614AE14C}" presName="descendantText" presStyleLbl="alignNode1" presStyleIdx="5" presStyleCnt="7">
        <dgm:presLayoutVars>
          <dgm:bulletEnabled/>
        </dgm:presLayoutVars>
      </dgm:prSet>
      <dgm:spPr/>
    </dgm:pt>
    <dgm:pt modelId="{9DEF16EF-22E2-FE43-A951-792AB6445322}" type="pres">
      <dgm:prSet presAssocID="{69A9AC34-130D-4E26-80B3-044D70E69895}" presName="sp" presStyleCnt="0"/>
      <dgm:spPr/>
    </dgm:pt>
    <dgm:pt modelId="{5381E70C-A2DE-6848-A6EC-DD06E4753C86}" type="pres">
      <dgm:prSet presAssocID="{092D11F3-12D0-47A1-A00B-1E7AE6977E7F}" presName="linNode" presStyleCnt="0"/>
      <dgm:spPr/>
    </dgm:pt>
    <dgm:pt modelId="{AA85E1DD-7287-6345-BEF7-47704A874320}" type="pres">
      <dgm:prSet presAssocID="{092D11F3-12D0-47A1-A00B-1E7AE6977E7F}" presName="parentText" presStyleLbl="solidFgAcc1" presStyleIdx="6" presStyleCnt="7">
        <dgm:presLayoutVars>
          <dgm:chMax val="1"/>
          <dgm:bulletEnabled/>
        </dgm:presLayoutVars>
      </dgm:prSet>
      <dgm:spPr/>
    </dgm:pt>
    <dgm:pt modelId="{DE4B05A1-76DE-D444-B534-6AD5D1193EE9}" type="pres">
      <dgm:prSet presAssocID="{092D11F3-12D0-47A1-A00B-1E7AE6977E7F}" presName="descendantText" presStyleLbl="alignNode1" presStyleIdx="6" presStyleCnt="7">
        <dgm:presLayoutVars>
          <dgm:bulletEnabled/>
        </dgm:presLayoutVars>
      </dgm:prSet>
      <dgm:spPr/>
    </dgm:pt>
  </dgm:ptLst>
  <dgm:cxnLst>
    <dgm:cxn modelId="{9FD13304-6F41-41AB-AB94-37A9DA1CB991}" srcId="{598B3A4C-7C17-47EC-BA0A-FA12F57D93AF}" destId="{092D11F3-12D0-47A1-A00B-1E7AE6977E7F}" srcOrd="6" destOrd="0" parTransId="{AD03AB99-9BF3-4716-A9DB-588C8B944FBA}" sibTransId="{AB030901-A6BF-48E6-9C02-F8370F2AEAE5}"/>
    <dgm:cxn modelId="{9538DF06-82B8-4AA5-85BC-C3CC1925A2F8}" srcId="{598B3A4C-7C17-47EC-BA0A-FA12F57D93AF}" destId="{6CFC80EE-F9CF-471F-A436-04116F2AEFCD}" srcOrd="4" destOrd="0" parTransId="{30E0BB99-33FE-4652-8577-DA55A2B95070}" sibTransId="{2ADA8CEF-BBFC-47A4-A210-E36B4539013B}"/>
    <dgm:cxn modelId="{6A149419-274F-DA45-B040-E9E5579E1CA7}" type="presOf" srcId="{5956A4CC-155D-4F13-91C4-06E11F7B0204}" destId="{81777C53-4A38-8242-8F53-C52689AE548F}" srcOrd="0" destOrd="0" presId="urn:microsoft.com/office/officeart/2016/7/layout/VerticalHollowActionList"/>
    <dgm:cxn modelId="{7B68371F-2EBC-4025-B555-246CB2F90FF8}" srcId="{092D11F3-12D0-47A1-A00B-1E7AE6977E7F}" destId="{9A4928F9-EC0E-41D8-A6A2-CBFDD961ECE4}" srcOrd="0" destOrd="0" parTransId="{A3473237-45F8-4249-B087-B4AEE671DA8F}" sibTransId="{F75D5826-C2BC-466D-AAE6-67917FD2200B}"/>
    <dgm:cxn modelId="{DCFF052D-615C-874A-9700-CFB94AE22221}" type="presOf" srcId="{598B3A4C-7C17-47EC-BA0A-FA12F57D93AF}" destId="{A0437439-9669-BF47-B668-CA86288A7CBC}" srcOrd="0" destOrd="0" presId="urn:microsoft.com/office/officeart/2016/7/layout/VerticalHollowActionList"/>
    <dgm:cxn modelId="{05952434-DB2F-49C6-8B92-4952CC72E37C}" srcId="{8592A3FB-B40F-4DC8-9FC3-9AE533AECEC9}" destId="{7E6033E3-1760-4A85-A388-8999D75EE83E}" srcOrd="0" destOrd="0" parTransId="{4AABB46A-12FB-426C-9FD2-CDC2992EBE66}" sibTransId="{0F674844-DAC2-42F0-8CE6-DA93137C90BE}"/>
    <dgm:cxn modelId="{8F5E2F39-F707-4045-A84C-6F69F1996F1B}" type="presOf" srcId="{51968631-4365-4E79-9655-5F3DE174CFAB}" destId="{3C5217AF-056E-9B4E-B95A-47DF728A41EB}" srcOrd="0" destOrd="0" presId="urn:microsoft.com/office/officeart/2016/7/layout/VerticalHollowActionList"/>
    <dgm:cxn modelId="{516F053E-30B0-6247-87C9-8CC57AD975D0}" type="presOf" srcId="{50740B06-73CD-4ADE-A067-3E42614AE14C}" destId="{F9739368-B933-A346-9AF4-0B9A7047F780}" srcOrd="0" destOrd="0" presId="urn:microsoft.com/office/officeart/2016/7/layout/VerticalHollowActionList"/>
    <dgm:cxn modelId="{04B55A3F-18F1-F24A-B781-63E859AA3AEB}" type="presOf" srcId="{7E6033E3-1760-4A85-A388-8999D75EE83E}" destId="{A311BC0A-2723-5443-A3B5-5E7AD8F3258A}" srcOrd="0" destOrd="0" presId="urn:microsoft.com/office/officeart/2016/7/layout/VerticalHollowActionList"/>
    <dgm:cxn modelId="{319ACD5F-DC8E-4D57-A410-C8B585E7AD29}" srcId="{598B3A4C-7C17-47EC-BA0A-FA12F57D93AF}" destId="{687948A4-6502-4215-B0E2-3443B87D4271}" srcOrd="1" destOrd="0" parTransId="{69C1D559-C192-4D71-8AE0-988F72C4E6FC}" sibTransId="{F1BE8236-F75B-4CD9-B858-4FC299F88CEC}"/>
    <dgm:cxn modelId="{D7734A45-2003-4E47-B941-72AA55BFE44F}" srcId="{97CA2CFB-A80D-4C83-BDF1-CE916BFCD3CA}" destId="{2F49CD7B-279F-4699-91D0-A4680280A3C1}" srcOrd="0" destOrd="0" parTransId="{15C809E0-19FF-4946-8962-F7EE79E6B1B7}" sibTransId="{04FB3AA4-5459-40F4-8D11-C82869EDE1FF}"/>
    <dgm:cxn modelId="{22D57B4A-53CD-294E-962C-BB7B866756FA}" type="presOf" srcId="{2F49CD7B-279F-4699-91D0-A4680280A3C1}" destId="{67AD44F0-EA59-D949-9707-B33E4FCADFE2}" srcOrd="0" destOrd="0" presId="urn:microsoft.com/office/officeart/2016/7/layout/VerticalHollowActionList"/>
    <dgm:cxn modelId="{EB37386D-86B7-4890-A742-8893C8146BE8}" srcId="{687948A4-6502-4215-B0E2-3443B87D4271}" destId="{51968631-4365-4E79-9655-5F3DE174CFAB}" srcOrd="0" destOrd="0" parTransId="{7D05DDD8-0531-4CA6-834A-F612A675900A}" sibTransId="{38A1B0B5-5659-4E24-BA21-F07A24B13759}"/>
    <dgm:cxn modelId="{F59CE751-40C7-B848-9551-AAC1E06FB3C1}" type="presOf" srcId="{6CFC80EE-F9CF-471F-A436-04116F2AEFCD}" destId="{3CAD19FF-E9EC-A44E-A178-D7D5FF8CA60C}" srcOrd="0" destOrd="0" presId="urn:microsoft.com/office/officeart/2016/7/layout/VerticalHollowActionList"/>
    <dgm:cxn modelId="{7918E77E-C496-4EAA-B67E-A6FBDFDC8902}" srcId="{6CFC80EE-F9CF-471F-A436-04116F2AEFCD}" destId="{5956A4CC-155D-4F13-91C4-06E11F7B0204}" srcOrd="0" destOrd="0" parTransId="{7BAA0CAE-6E3D-4371-B24C-5CED3990BAC8}" sibTransId="{AB9F8A2B-34D5-4ED7-8A4F-A2C30A1141AA}"/>
    <dgm:cxn modelId="{4F123C82-5567-B548-B1DC-13BAA026C08B}" type="presOf" srcId="{783203CD-34CA-45B0-AB80-FAA02D71537F}" destId="{4522E219-29D7-9845-B7C4-7AA5500DB57E}" srcOrd="0" destOrd="0" presId="urn:microsoft.com/office/officeart/2016/7/layout/VerticalHollowActionList"/>
    <dgm:cxn modelId="{3A335E84-5386-5D43-9D65-8FC8F5F5F940}" type="presOf" srcId="{687948A4-6502-4215-B0E2-3443B87D4271}" destId="{377A848C-4E46-0249-8F34-109F6E80C7D4}" srcOrd="0" destOrd="0" presId="urn:microsoft.com/office/officeart/2016/7/layout/VerticalHollowActionList"/>
    <dgm:cxn modelId="{E68DCD9C-4F32-44C1-BCB5-95DFE03C9E5F}" srcId="{598B3A4C-7C17-47EC-BA0A-FA12F57D93AF}" destId="{97CA2CFB-A80D-4C83-BDF1-CE916BFCD3CA}" srcOrd="3" destOrd="0" parTransId="{E1DAD987-2249-4DB4-AE21-AA006C39C589}" sibTransId="{9FB4E3D8-DB8E-4605-AF81-BB7660F3A9C6}"/>
    <dgm:cxn modelId="{F205EBB5-DF9B-4E3C-A34A-A30D40A63BEF}" srcId="{50740B06-73CD-4ADE-A067-3E42614AE14C}" destId="{F5BB04AD-A8D8-4D40-87B0-B5D06E189EF3}" srcOrd="0" destOrd="0" parTransId="{5F1BCAED-BD9A-4C6B-9640-553D2D167A12}" sibTransId="{ECC7F81F-2B0D-4DE1-8281-CBB479E1095E}"/>
    <dgm:cxn modelId="{7E9382B8-EC90-46F5-B738-7537FF3225A9}" srcId="{598B3A4C-7C17-47EC-BA0A-FA12F57D93AF}" destId="{50740B06-73CD-4ADE-A067-3E42614AE14C}" srcOrd="5" destOrd="0" parTransId="{852A0DF5-5565-43DD-988E-495CB3793A1E}" sibTransId="{69A9AC34-130D-4E26-80B3-044D70E69895}"/>
    <dgm:cxn modelId="{121894C4-9C8C-4FF4-B07C-BBDA8E258B15}" srcId="{598B3A4C-7C17-47EC-BA0A-FA12F57D93AF}" destId="{8592A3FB-B40F-4DC8-9FC3-9AE533AECEC9}" srcOrd="2" destOrd="0" parTransId="{77811326-4B3D-4F05-96AA-076FD2B59810}" sibTransId="{F439CEFE-C91A-4309-9585-9EF5579AD137}"/>
    <dgm:cxn modelId="{F0195EC7-0B70-4166-8F4E-E8277E6037A6}" srcId="{783203CD-34CA-45B0-AB80-FAA02D71537F}" destId="{FB4B0B11-367B-419C-BA30-DF06DC5F0EE2}" srcOrd="0" destOrd="0" parTransId="{62A09947-A732-4752-A2C2-9E93DAF13A62}" sibTransId="{365D9569-06E3-439F-B830-DAC252E73302}"/>
    <dgm:cxn modelId="{56415BD1-1C71-6B45-9ED8-D147FCFE4A0B}" type="presOf" srcId="{97CA2CFB-A80D-4C83-BDF1-CE916BFCD3CA}" destId="{21C65C79-C124-5441-944C-D877A03C5B0A}" srcOrd="0" destOrd="0" presId="urn:microsoft.com/office/officeart/2016/7/layout/VerticalHollowActionList"/>
    <dgm:cxn modelId="{3380DCDB-7115-5C4C-988A-71E1E3B0C8AA}" type="presOf" srcId="{9A4928F9-EC0E-41D8-A6A2-CBFDD961ECE4}" destId="{DE4B05A1-76DE-D444-B534-6AD5D1193EE9}" srcOrd="0" destOrd="0" presId="urn:microsoft.com/office/officeart/2016/7/layout/VerticalHollowActionList"/>
    <dgm:cxn modelId="{47E454DE-9951-DF4F-86C8-AD4709BBCBEE}" type="presOf" srcId="{092D11F3-12D0-47A1-A00B-1E7AE6977E7F}" destId="{AA85E1DD-7287-6345-BEF7-47704A874320}" srcOrd="0" destOrd="0" presId="urn:microsoft.com/office/officeart/2016/7/layout/VerticalHollowActionList"/>
    <dgm:cxn modelId="{C1E7EBDE-E660-2240-9376-6A666845E501}" type="presOf" srcId="{FB4B0B11-367B-419C-BA30-DF06DC5F0EE2}" destId="{0A2BD8E5-D350-5D44-99DE-03B8DB7EB748}" srcOrd="0" destOrd="0" presId="urn:microsoft.com/office/officeart/2016/7/layout/VerticalHollowActionList"/>
    <dgm:cxn modelId="{526E2FDF-A4D3-AC48-A5C4-BB63B8D2BECD}" type="presOf" srcId="{F5BB04AD-A8D8-4D40-87B0-B5D06E189EF3}" destId="{E38D0E72-B0CE-8D4E-BCD7-1402B9AD2223}" srcOrd="0" destOrd="0" presId="urn:microsoft.com/office/officeart/2016/7/layout/VerticalHollowActionList"/>
    <dgm:cxn modelId="{55895FE1-7198-CD43-A808-EAF37342D069}" type="presOf" srcId="{8592A3FB-B40F-4DC8-9FC3-9AE533AECEC9}" destId="{ADD1EAC0-089F-354A-A1FD-5CF7652BB680}" srcOrd="0" destOrd="0" presId="urn:microsoft.com/office/officeart/2016/7/layout/VerticalHollowActionList"/>
    <dgm:cxn modelId="{B07BF3EB-0D9F-458F-8B16-E6554F0CDD94}" srcId="{598B3A4C-7C17-47EC-BA0A-FA12F57D93AF}" destId="{783203CD-34CA-45B0-AB80-FAA02D71537F}" srcOrd="0" destOrd="0" parTransId="{3D510F8A-FF0D-48FE-9F9E-47A91D759627}" sibTransId="{35C619EB-3449-4C0C-8E15-2FFD824B2D4C}"/>
    <dgm:cxn modelId="{C1878E0A-7E88-1648-AC61-491EBE2F88C3}" type="presParOf" srcId="{A0437439-9669-BF47-B668-CA86288A7CBC}" destId="{396DDCD6-F72D-CD4B-993E-A1BF0FACDE08}" srcOrd="0" destOrd="0" presId="urn:microsoft.com/office/officeart/2016/7/layout/VerticalHollowActionList"/>
    <dgm:cxn modelId="{1D9C6D17-016C-A14D-8915-8637E1EB29E3}" type="presParOf" srcId="{396DDCD6-F72D-CD4B-993E-A1BF0FACDE08}" destId="{4522E219-29D7-9845-B7C4-7AA5500DB57E}" srcOrd="0" destOrd="0" presId="urn:microsoft.com/office/officeart/2016/7/layout/VerticalHollowActionList"/>
    <dgm:cxn modelId="{B82141A6-4922-1648-8717-B40041A75025}" type="presParOf" srcId="{396DDCD6-F72D-CD4B-993E-A1BF0FACDE08}" destId="{0A2BD8E5-D350-5D44-99DE-03B8DB7EB748}" srcOrd="1" destOrd="0" presId="urn:microsoft.com/office/officeart/2016/7/layout/VerticalHollowActionList"/>
    <dgm:cxn modelId="{125A6C61-F097-2540-8E92-2CC2C4F9D092}" type="presParOf" srcId="{A0437439-9669-BF47-B668-CA86288A7CBC}" destId="{A3B699E6-059D-AD40-9AB8-F9825693B992}" srcOrd="1" destOrd="0" presId="urn:microsoft.com/office/officeart/2016/7/layout/VerticalHollowActionList"/>
    <dgm:cxn modelId="{F8332C7D-1E8B-934C-9784-19E41A9C8939}" type="presParOf" srcId="{A0437439-9669-BF47-B668-CA86288A7CBC}" destId="{C4870AA7-96A9-9749-ADD1-C7C31AD64BD5}" srcOrd="2" destOrd="0" presId="urn:microsoft.com/office/officeart/2016/7/layout/VerticalHollowActionList"/>
    <dgm:cxn modelId="{54042C67-ECC4-0A49-A215-FD28E0DFA54B}" type="presParOf" srcId="{C4870AA7-96A9-9749-ADD1-C7C31AD64BD5}" destId="{377A848C-4E46-0249-8F34-109F6E80C7D4}" srcOrd="0" destOrd="0" presId="urn:microsoft.com/office/officeart/2016/7/layout/VerticalHollowActionList"/>
    <dgm:cxn modelId="{7CC3A5C1-5E93-DA4A-B0A3-678C3730D568}" type="presParOf" srcId="{C4870AA7-96A9-9749-ADD1-C7C31AD64BD5}" destId="{3C5217AF-056E-9B4E-B95A-47DF728A41EB}" srcOrd="1" destOrd="0" presId="urn:microsoft.com/office/officeart/2016/7/layout/VerticalHollowActionList"/>
    <dgm:cxn modelId="{944ECDF7-B62C-9E48-9CCA-8524FA5633FE}" type="presParOf" srcId="{A0437439-9669-BF47-B668-CA86288A7CBC}" destId="{4DD18837-63A8-0848-8AB3-40CBAAADCE0F}" srcOrd="3" destOrd="0" presId="urn:microsoft.com/office/officeart/2016/7/layout/VerticalHollowActionList"/>
    <dgm:cxn modelId="{37C05F47-B97D-F443-A5D9-163E5AF0EA90}" type="presParOf" srcId="{A0437439-9669-BF47-B668-CA86288A7CBC}" destId="{6E9B46EE-E252-264B-A1F1-3B3AC755FEDD}" srcOrd="4" destOrd="0" presId="urn:microsoft.com/office/officeart/2016/7/layout/VerticalHollowActionList"/>
    <dgm:cxn modelId="{41F26D32-C0DE-6840-989F-2F3B64D11A48}" type="presParOf" srcId="{6E9B46EE-E252-264B-A1F1-3B3AC755FEDD}" destId="{ADD1EAC0-089F-354A-A1FD-5CF7652BB680}" srcOrd="0" destOrd="0" presId="urn:microsoft.com/office/officeart/2016/7/layout/VerticalHollowActionList"/>
    <dgm:cxn modelId="{EC8C4034-9F02-FC4C-A7A6-5BAAFF7C7269}" type="presParOf" srcId="{6E9B46EE-E252-264B-A1F1-3B3AC755FEDD}" destId="{A311BC0A-2723-5443-A3B5-5E7AD8F3258A}" srcOrd="1" destOrd="0" presId="urn:microsoft.com/office/officeart/2016/7/layout/VerticalHollowActionList"/>
    <dgm:cxn modelId="{FA70D98C-6350-0D44-BE52-3C7E47A48172}" type="presParOf" srcId="{A0437439-9669-BF47-B668-CA86288A7CBC}" destId="{B4C38CBD-83AB-B146-B27D-9D6B998A69E5}" srcOrd="5" destOrd="0" presId="urn:microsoft.com/office/officeart/2016/7/layout/VerticalHollowActionList"/>
    <dgm:cxn modelId="{E4C89912-5B22-764C-AAA4-CFA463EB421D}" type="presParOf" srcId="{A0437439-9669-BF47-B668-CA86288A7CBC}" destId="{E7269E9E-C499-7F45-9167-B6A058697C8A}" srcOrd="6" destOrd="0" presId="urn:microsoft.com/office/officeart/2016/7/layout/VerticalHollowActionList"/>
    <dgm:cxn modelId="{0EEBB2CB-4939-7345-B6F1-2D6C8111F38D}" type="presParOf" srcId="{E7269E9E-C499-7F45-9167-B6A058697C8A}" destId="{21C65C79-C124-5441-944C-D877A03C5B0A}" srcOrd="0" destOrd="0" presId="urn:microsoft.com/office/officeart/2016/7/layout/VerticalHollowActionList"/>
    <dgm:cxn modelId="{7E7B6A35-4847-7748-8D17-44BC2C371679}" type="presParOf" srcId="{E7269E9E-C499-7F45-9167-B6A058697C8A}" destId="{67AD44F0-EA59-D949-9707-B33E4FCADFE2}" srcOrd="1" destOrd="0" presId="urn:microsoft.com/office/officeart/2016/7/layout/VerticalHollowActionList"/>
    <dgm:cxn modelId="{DBDB3404-9C6F-204E-A793-CA16BD45E99B}" type="presParOf" srcId="{A0437439-9669-BF47-B668-CA86288A7CBC}" destId="{DE4AF04E-810A-5440-B65B-1BE9EB812A6A}" srcOrd="7" destOrd="0" presId="urn:microsoft.com/office/officeart/2016/7/layout/VerticalHollowActionList"/>
    <dgm:cxn modelId="{77D827FC-024C-9F40-8A02-FF558E858C43}" type="presParOf" srcId="{A0437439-9669-BF47-B668-CA86288A7CBC}" destId="{6CBFAF88-C590-6C48-87C4-D33F5430AE49}" srcOrd="8" destOrd="0" presId="urn:microsoft.com/office/officeart/2016/7/layout/VerticalHollowActionList"/>
    <dgm:cxn modelId="{63EA76D7-8675-1E4B-9B7C-C959D47D579A}" type="presParOf" srcId="{6CBFAF88-C590-6C48-87C4-D33F5430AE49}" destId="{3CAD19FF-E9EC-A44E-A178-D7D5FF8CA60C}" srcOrd="0" destOrd="0" presId="urn:microsoft.com/office/officeart/2016/7/layout/VerticalHollowActionList"/>
    <dgm:cxn modelId="{861AAF00-EC5A-FE4C-B830-DF027E4205FF}" type="presParOf" srcId="{6CBFAF88-C590-6C48-87C4-D33F5430AE49}" destId="{81777C53-4A38-8242-8F53-C52689AE548F}" srcOrd="1" destOrd="0" presId="urn:microsoft.com/office/officeart/2016/7/layout/VerticalHollowActionList"/>
    <dgm:cxn modelId="{17740CBB-A673-E248-ABFA-4073B7331281}" type="presParOf" srcId="{A0437439-9669-BF47-B668-CA86288A7CBC}" destId="{1313DFB1-A2B4-4844-993F-A5EFB1ECA093}" srcOrd="9" destOrd="0" presId="urn:microsoft.com/office/officeart/2016/7/layout/VerticalHollowActionList"/>
    <dgm:cxn modelId="{639D41C6-FC30-3143-B7ED-99FB00CFA978}" type="presParOf" srcId="{A0437439-9669-BF47-B668-CA86288A7CBC}" destId="{12BEDC82-57B9-634F-A7C9-1D74A045F782}" srcOrd="10" destOrd="0" presId="urn:microsoft.com/office/officeart/2016/7/layout/VerticalHollowActionList"/>
    <dgm:cxn modelId="{2C0D6084-E589-234F-B15D-D1FB90C7FC99}" type="presParOf" srcId="{12BEDC82-57B9-634F-A7C9-1D74A045F782}" destId="{F9739368-B933-A346-9AF4-0B9A7047F780}" srcOrd="0" destOrd="0" presId="urn:microsoft.com/office/officeart/2016/7/layout/VerticalHollowActionList"/>
    <dgm:cxn modelId="{737A4298-EF20-8845-8DF9-7B5414572C90}" type="presParOf" srcId="{12BEDC82-57B9-634F-A7C9-1D74A045F782}" destId="{E38D0E72-B0CE-8D4E-BCD7-1402B9AD2223}" srcOrd="1" destOrd="0" presId="urn:microsoft.com/office/officeart/2016/7/layout/VerticalHollowActionList"/>
    <dgm:cxn modelId="{1AE140C3-7EDD-3A47-A0CC-F38C61C991BA}" type="presParOf" srcId="{A0437439-9669-BF47-B668-CA86288A7CBC}" destId="{9DEF16EF-22E2-FE43-A951-792AB6445322}" srcOrd="11" destOrd="0" presId="urn:microsoft.com/office/officeart/2016/7/layout/VerticalHollowActionList"/>
    <dgm:cxn modelId="{42894972-B56C-C14E-A587-81582A361D32}" type="presParOf" srcId="{A0437439-9669-BF47-B668-CA86288A7CBC}" destId="{5381E70C-A2DE-6848-A6EC-DD06E4753C86}" srcOrd="12" destOrd="0" presId="urn:microsoft.com/office/officeart/2016/7/layout/VerticalHollowActionList"/>
    <dgm:cxn modelId="{FCEA642B-4BDE-6C49-BADC-79D72621420C}" type="presParOf" srcId="{5381E70C-A2DE-6848-A6EC-DD06E4753C86}" destId="{AA85E1DD-7287-6345-BEF7-47704A874320}" srcOrd="0" destOrd="0" presId="urn:microsoft.com/office/officeart/2016/7/layout/VerticalHollowActionList"/>
    <dgm:cxn modelId="{D6E9513B-F2FC-6949-8D4E-4589A621C706}" type="presParOf" srcId="{5381E70C-A2DE-6848-A6EC-DD06E4753C86}" destId="{DE4B05A1-76DE-D444-B534-6AD5D1193EE9}" srcOrd="1" destOrd="0" presId="urn:microsoft.com/office/officeart/2016/7/layout/VerticalHollow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BA13BF-4075-3547-BBDD-0C77C9114573}">
      <dsp:nvSpPr>
        <dsp:cNvPr id="0" name=""/>
        <dsp:cNvSpPr/>
      </dsp:nvSpPr>
      <dsp:spPr>
        <a:xfrm>
          <a:off x="0" y="61"/>
          <a:ext cx="6683374" cy="0"/>
        </a:xfrm>
        <a:prstGeom prst="line">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6B8B10F0-AC47-164E-82A3-E8CC412D81BE}">
      <dsp:nvSpPr>
        <dsp:cNvPr id="0" name=""/>
        <dsp:cNvSpPr/>
      </dsp:nvSpPr>
      <dsp:spPr>
        <a:xfrm>
          <a:off x="0" y="61"/>
          <a:ext cx="6683374" cy="139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Quality care is enhanced when counselors are fully present  in the session, empowered with the client’s story, and mindful of the treatment plan.</a:t>
          </a:r>
        </a:p>
      </dsp:txBody>
      <dsp:txXfrm>
        <a:off x="0" y="61"/>
        <a:ext cx="6683374" cy="1399959"/>
      </dsp:txXfrm>
    </dsp:sp>
    <dsp:sp modelId="{3F3F0904-C794-E24A-80E5-C9A60E626113}">
      <dsp:nvSpPr>
        <dsp:cNvPr id="0" name=""/>
        <dsp:cNvSpPr/>
      </dsp:nvSpPr>
      <dsp:spPr>
        <a:xfrm>
          <a:off x="0" y="912620"/>
          <a:ext cx="6683374" cy="0"/>
        </a:xfrm>
        <a:prstGeom prst="line">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FF8CB2C0-BEE7-C649-9E36-BB8EC93FB701}">
      <dsp:nvSpPr>
        <dsp:cNvPr id="0" name=""/>
        <dsp:cNvSpPr/>
      </dsp:nvSpPr>
      <dsp:spPr>
        <a:xfrm>
          <a:off x="0" y="1102290"/>
          <a:ext cx="6683374" cy="5087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Being present and prepared is facilitated by the client’s record in preparation for the session..</a:t>
          </a:r>
        </a:p>
      </dsp:txBody>
      <dsp:txXfrm>
        <a:off x="0" y="1102290"/>
        <a:ext cx="6683374" cy="508773"/>
      </dsp:txXfrm>
    </dsp:sp>
    <dsp:sp modelId="{136F401F-ECCA-E741-9D64-3FC5257FB266}">
      <dsp:nvSpPr>
        <dsp:cNvPr id="0" name=""/>
        <dsp:cNvSpPr/>
      </dsp:nvSpPr>
      <dsp:spPr>
        <a:xfrm>
          <a:off x="0" y="1933684"/>
          <a:ext cx="6683374" cy="0"/>
        </a:xfrm>
        <a:prstGeom prst="line">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704B34C7-0237-8A48-A7D5-74CBF185D943}">
      <dsp:nvSpPr>
        <dsp:cNvPr id="0" name=""/>
        <dsp:cNvSpPr/>
      </dsp:nvSpPr>
      <dsp:spPr>
        <a:xfrm>
          <a:off x="0" y="1908793"/>
          <a:ext cx="6683374" cy="13999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Regular review of the client’s record in preparation for the session is responsible practice that reflects an ethical commitment to providing the client with the best possible care.</a:t>
          </a:r>
        </a:p>
      </dsp:txBody>
      <dsp:txXfrm>
        <a:off x="0" y="1908793"/>
        <a:ext cx="6683374" cy="1399959"/>
      </dsp:txXfrm>
    </dsp:sp>
    <dsp:sp modelId="{986C9924-9504-0E4E-B033-7081928136CB}">
      <dsp:nvSpPr>
        <dsp:cNvPr id="0" name=""/>
        <dsp:cNvSpPr/>
      </dsp:nvSpPr>
      <dsp:spPr>
        <a:xfrm>
          <a:off x="0" y="2660705"/>
          <a:ext cx="6683374" cy="0"/>
        </a:xfrm>
        <a:prstGeom prst="line">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B3899267-239B-E14B-90B3-6F7F7D22575D}">
      <dsp:nvSpPr>
        <dsp:cNvPr id="0" name=""/>
        <dsp:cNvSpPr/>
      </dsp:nvSpPr>
      <dsp:spPr>
        <a:xfrm>
          <a:off x="6526" y="3084395"/>
          <a:ext cx="6676848" cy="1968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When clients disclose thoughts, feelings, or intentions that place the client or others at risk, we are duty bound to assess the potential threat and to taking appropriate action.  </a:t>
          </a:r>
        </a:p>
        <a:p>
          <a:pPr marL="0" lvl="0" indent="0" algn="l" defTabSz="800100">
            <a:lnSpc>
              <a:spcPct val="90000"/>
            </a:lnSpc>
            <a:spcBef>
              <a:spcPct val="0"/>
            </a:spcBef>
            <a:spcAft>
              <a:spcPct val="35000"/>
            </a:spcAft>
            <a:buNone/>
          </a:pPr>
          <a:r>
            <a:rPr lang="en-US" sz="1800" kern="1200" dirty="0"/>
            <a:t>Responding appropriately and then documenting the at-risk situation and your response to it is essential, both from a quality of care perspective and from a risk management perspective.  Seeing the documentation makes it easier to engage in the careful decision making and clinical interventions that will result in quality care.  </a:t>
          </a:r>
        </a:p>
      </dsp:txBody>
      <dsp:txXfrm>
        <a:off x="6526" y="3084395"/>
        <a:ext cx="6676848" cy="1968790"/>
      </dsp:txXfrm>
    </dsp:sp>
    <dsp:sp modelId="{C4E82072-EA03-7347-ABD5-383583673941}">
      <dsp:nvSpPr>
        <dsp:cNvPr id="0" name=""/>
        <dsp:cNvSpPr/>
      </dsp:nvSpPr>
      <dsp:spPr>
        <a:xfrm>
          <a:off x="0" y="5277543"/>
          <a:ext cx="6683374" cy="0"/>
        </a:xfrm>
        <a:prstGeom prst="line">
          <a:avLst/>
        </a:prstGeom>
        <a:gradFill rotWithShape="0">
          <a:gsLst>
            <a:gs pos="0">
              <a:schemeClr val="dk2">
                <a:hueOff val="0"/>
                <a:satOff val="0"/>
                <a:lumOff val="0"/>
                <a:alphaOff val="0"/>
                <a:tint val="94000"/>
                <a:satMod val="100000"/>
                <a:lumMod val="108000"/>
              </a:schemeClr>
            </a:gs>
            <a:gs pos="50000">
              <a:schemeClr val="dk2">
                <a:hueOff val="0"/>
                <a:satOff val="0"/>
                <a:lumOff val="0"/>
                <a:alphaOff val="0"/>
                <a:tint val="98000"/>
                <a:shade val="100000"/>
                <a:satMod val="100000"/>
                <a:lumMod val="100000"/>
              </a:schemeClr>
            </a:gs>
            <a:gs pos="100000">
              <a:schemeClr val="dk2">
                <a:hueOff val="0"/>
                <a:satOff val="0"/>
                <a:lumOff val="0"/>
                <a:alphaOff val="0"/>
                <a:shade val="72000"/>
                <a:satMod val="120000"/>
                <a:lumMod val="100000"/>
              </a:schemeClr>
            </a:gs>
          </a:gsLst>
          <a:lin ang="5400000" scaled="0"/>
        </a:gradFill>
        <a:ln w="9525" cap="flat" cmpd="sng" algn="ctr">
          <a:solidFill>
            <a:schemeClr val="dk2">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sp>
    <dsp:sp modelId="{D0D044C2-187D-5E43-8791-B7730F6EDF4B}">
      <dsp:nvSpPr>
        <dsp:cNvPr id="0" name=""/>
        <dsp:cNvSpPr/>
      </dsp:nvSpPr>
      <dsp:spPr>
        <a:xfrm>
          <a:off x="0" y="5277543"/>
          <a:ext cx="6683374" cy="1107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dirty="0"/>
            <a:t>Thorough documentation facilitates good preparation that enhances quality care that invites thorough documentation…all of which supports a practice that is ethically, legally, and clinically sound.</a:t>
          </a:r>
        </a:p>
      </dsp:txBody>
      <dsp:txXfrm>
        <a:off x="0" y="5277543"/>
        <a:ext cx="6683374" cy="11079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901BF-D57E-8D41-BFA3-61557F9CA6BD}">
      <dsp:nvSpPr>
        <dsp:cNvPr id="0" name=""/>
        <dsp:cNvSpPr/>
      </dsp:nvSpPr>
      <dsp:spPr>
        <a:xfrm>
          <a:off x="0" y="16832"/>
          <a:ext cx="6683374" cy="41066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Influences Towards Standard of Care</a:t>
          </a:r>
          <a:endParaRPr lang="en-US" sz="1800" kern="1200"/>
        </a:p>
      </dsp:txBody>
      <dsp:txXfrm>
        <a:off x="20047" y="36879"/>
        <a:ext cx="6643280" cy="370575"/>
      </dsp:txXfrm>
    </dsp:sp>
    <dsp:sp modelId="{141D5D77-5D1A-2A47-A97D-87D46165A886}">
      <dsp:nvSpPr>
        <dsp:cNvPr id="0" name=""/>
        <dsp:cNvSpPr/>
      </dsp:nvSpPr>
      <dsp:spPr>
        <a:xfrm>
          <a:off x="0" y="479342"/>
          <a:ext cx="6683374" cy="410669"/>
        </a:xfrm>
        <a:prstGeom prst="roundRect">
          <a:avLst/>
        </a:prstGeom>
        <a:gradFill rotWithShape="0">
          <a:gsLst>
            <a:gs pos="0">
              <a:schemeClr val="accent2">
                <a:hueOff val="-486021"/>
                <a:satOff val="-936"/>
                <a:lumOff val="65"/>
                <a:alphaOff val="0"/>
                <a:tint val="94000"/>
                <a:satMod val="100000"/>
                <a:lumMod val="108000"/>
              </a:schemeClr>
            </a:gs>
            <a:gs pos="50000">
              <a:schemeClr val="accent2">
                <a:hueOff val="-486021"/>
                <a:satOff val="-936"/>
                <a:lumOff val="65"/>
                <a:alphaOff val="0"/>
                <a:tint val="98000"/>
                <a:shade val="100000"/>
                <a:satMod val="100000"/>
                <a:lumMod val="100000"/>
              </a:schemeClr>
            </a:gs>
            <a:gs pos="100000">
              <a:schemeClr val="accent2">
                <a:hueOff val="-486021"/>
                <a:satOff val="-936"/>
                <a:lumOff val="65"/>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Education</a:t>
          </a:r>
          <a:endParaRPr lang="en-US" sz="1800" kern="1200"/>
        </a:p>
      </dsp:txBody>
      <dsp:txXfrm>
        <a:off x="20047" y="499389"/>
        <a:ext cx="6643280" cy="370575"/>
      </dsp:txXfrm>
    </dsp:sp>
    <dsp:sp modelId="{8DAA1A00-9FD7-ED4B-8E7D-FC558B6213D8}">
      <dsp:nvSpPr>
        <dsp:cNvPr id="0" name=""/>
        <dsp:cNvSpPr/>
      </dsp:nvSpPr>
      <dsp:spPr>
        <a:xfrm>
          <a:off x="0" y="941852"/>
          <a:ext cx="6683374" cy="410669"/>
        </a:xfrm>
        <a:prstGeom prst="roundRect">
          <a:avLst/>
        </a:prstGeom>
        <a:gradFill rotWithShape="0">
          <a:gsLst>
            <a:gs pos="0">
              <a:schemeClr val="accent2">
                <a:hueOff val="-972043"/>
                <a:satOff val="-1871"/>
                <a:lumOff val="131"/>
                <a:alphaOff val="0"/>
                <a:tint val="94000"/>
                <a:satMod val="100000"/>
                <a:lumMod val="108000"/>
              </a:schemeClr>
            </a:gs>
            <a:gs pos="50000">
              <a:schemeClr val="accent2">
                <a:hueOff val="-972043"/>
                <a:satOff val="-1871"/>
                <a:lumOff val="131"/>
                <a:alphaOff val="0"/>
                <a:tint val="98000"/>
                <a:shade val="100000"/>
                <a:satMod val="100000"/>
                <a:lumMod val="100000"/>
              </a:schemeClr>
            </a:gs>
            <a:gs pos="100000">
              <a:schemeClr val="accent2">
                <a:hueOff val="-972043"/>
                <a:satOff val="-1871"/>
                <a:lumOff val="13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Ethics</a:t>
          </a:r>
          <a:endParaRPr lang="en-US" sz="1800" kern="1200"/>
        </a:p>
      </dsp:txBody>
      <dsp:txXfrm>
        <a:off x="20047" y="961899"/>
        <a:ext cx="6643280" cy="370575"/>
      </dsp:txXfrm>
    </dsp:sp>
    <dsp:sp modelId="{B0D43F34-7431-BE41-8548-3FAB67A1CE3E}">
      <dsp:nvSpPr>
        <dsp:cNvPr id="0" name=""/>
        <dsp:cNvSpPr/>
      </dsp:nvSpPr>
      <dsp:spPr>
        <a:xfrm>
          <a:off x="0" y="1404362"/>
          <a:ext cx="6683374" cy="410669"/>
        </a:xfrm>
        <a:prstGeom prst="roundRect">
          <a:avLst/>
        </a:prstGeom>
        <a:gradFill rotWithShape="0">
          <a:gsLst>
            <a:gs pos="0">
              <a:schemeClr val="accent2">
                <a:hueOff val="-1458064"/>
                <a:satOff val="-2807"/>
                <a:lumOff val="196"/>
                <a:alphaOff val="0"/>
                <a:tint val="94000"/>
                <a:satMod val="100000"/>
                <a:lumMod val="108000"/>
              </a:schemeClr>
            </a:gs>
            <a:gs pos="50000">
              <a:schemeClr val="accent2">
                <a:hueOff val="-1458064"/>
                <a:satOff val="-2807"/>
                <a:lumOff val="196"/>
                <a:alphaOff val="0"/>
                <a:tint val="98000"/>
                <a:shade val="100000"/>
                <a:satMod val="100000"/>
                <a:lumMod val="100000"/>
              </a:schemeClr>
            </a:gs>
            <a:gs pos="100000">
              <a:schemeClr val="accent2">
                <a:hueOff val="-1458064"/>
                <a:satOff val="-2807"/>
                <a:lumOff val="19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State Laws</a:t>
          </a:r>
          <a:endParaRPr lang="en-US" sz="1800" kern="1200"/>
        </a:p>
      </dsp:txBody>
      <dsp:txXfrm>
        <a:off x="20047" y="1424409"/>
        <a:ext cx="6643280" cy="370575"/>
      </dsp:txXfrm>
    </dsp:sp>
    <dsp:sp modelId="{80284242-88C1-FB49-9A5E-31EA8534252F}">
      <dsp:nvSpPr>
        <dsp:cNvPr id="0" name=""/>
        <dsp:cNvSpPr/>
      </dsp:nvSpPr>
      <dsp:spPr>
        <a:xfrm>
          <a:off x="0" y="1866872"/>
          <a:ext cx="6683374" cy="410669"/>
        </a:xfrm>
        <a:prstGeom prst="roundRect">
          <a:avLst/>
        </a:prstGeom>
        <a:gradFill rotWithShape="0">
          <a:gsLst>
            <a:gs pos="0">
              <a:schemeClr val="accent2">
                <a:hueOff val="-1944085"/>
                <a:satOff val="-3742"/>
                <a:lumOff val="261"/>
                <a:alphaOff val="0"/>
                <a:tint val="94000"/>
                <a:satMod val="100000"/>
                <a:lumMod val="108000"/>
              </a:schemeClr>
            </a:gs>
            <a:gs pos="50000">
              <a:schemeClr val="accent2">
                <a:hueOff val="-1944085"/>
                <a:satOff val="-3742"/>
                <a:lumOff val="261"/>
                <a:alphaOff val="0"/>
                <a:tint val="98000"/>
                <a:shade val="100000"/>
                <a:satMod val="100000"/>
                <a:lumMod val="100000"/>
              </a:schemeClr>
            </a:gs>
            <a:gs pos="100000">
              <a:schemeClr val="accent2">
                <a:hueOff val="-1944085"/>
                <a:satOff val="-3742"/>
                <a:lumOff val="261"/>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Credentials</a:t>
          </a:r>
          <a:endParaRPr lang="en-US" sz="1800" kern="1200"/>
        </a:p>
      </dsp:txBody>
      <dsp:txXfrm>
        <a:off x="20047" y="1886919"/>
        <a:ext cx="6643280" cy="370575"/>
      </dsp:txXfrm>
    </dsp:sp>
    <dsp:sp modelId="{558467C8-F9A2-3E45-B7DC-6E6AFCBBEBF1}">
      <dsp:nvSpPr>
        <dsp:cNvPr id="0" name=""/>
        <dsp:cNvSpPr/>
      </dsp:nvSpPr>
      <dsp:spPr>
        <a:xfrm>
          <a:off x="0" y="2329382"/>
          <a:ext cx="6683374" cy="410669"/>
        </a:xfrm>
        <a:prstGeom prst="roundRect">
          <a:avLst/>
        </a:prstGeom>
        <a:gradFill rotWithShape="0">
          <a:gsLst>
            <a:gs pos="0">
              <a:schemeClr val="accent2">
                <a:hueOff val="-2430107"/>
                <a:satOff val="-4678"/>
                <a:lumOff val="327"/>
                <a:alphaOff val="0"/>
                <a:tint val="94000"/>
                <a:satMod val="100000"/>
                <a:lumMod val="108000"/>
              </a:schemeClr>
            </a:gs>
            <a:gs pos="50000">
              <a:schemeClr val="accent2">
                <a:hueOff val="-2430107"/>
                <a:satOff val="-4678"/>
                <a:lumOff val="327"/>
                <a:alphaOff val="0"/>
                <a:tint val="98000"/>
                <a:shade val="100000"/>
                <a:satMod val="100000"/>
                <a:lumMod val="100000"/>
              </a:schemeClr>
            </a:gs>
            <a:gs pos="100000">
              <a:schemeClr val="accent2">
                <a:hueOff val="-2430107"/>
                <a:satOff val="-4678"/>
                <a:lumOff val="32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Research</a:t>
          </a:r>
          <a:endParaRPr lang="en-US" sz="1800" kern="1200"/>
        </a:p>
      </dsp:txBody>
      <dsp:txXfrm>
        <a:off x="20047" y="2349429"/>
        <a:ext cx="6643280" cy="370575"/>
      </dsp:txXfrm>
    </dsp:sp>
    <dsp:sp modelId="{068EC2B1-DABF-BF41-B9F1-FAE46BB82F26}">
      <dsp:nvSpPr>
        <dsp:cNvPr id="0" name=""/>
        <dsp:cNvSpPr/>
      </dsp:nvSpPr>
      <dsp:spPr>
        <a:xfrm>
          <a:off x="0" y="2791892"/>
          <a:ext cx="6683374" cy="410669"/>
        </a:xfrm>
        <a:prstGeom prst="roundRect">
          <a:avLst/>
        </a:prstGeom>
        <a:gradFill rotWithShape="0">
          <a:gsLst>
            <a:gs pos="0">
              <a:schemeClr val="accent2">
                <a:hueOff val="-2916128"/>
                <a:satOff val="-5613"/>
                <a:lumOff val="392"/>
                <a:alphaOff val="0"/>
                <a:tint val="94000"/>
                <a:satMod val="100000"/>
                <a:lumMod val="108000"/>
              </a:schemeClr>
            </a:gs>
            <a:gs pos="50000">
              <a:schemeClr val="accent2">
                <a:hueOff val="-2916128"/>
                <a:satOff val="-5613"/>
                <a:lumOff val="392"/>
                <a:alphaOff val="0"/>
                <a:tint val="98000"/>
                <a:shade val="100000"/>
                <a:satMod val="100000"/>
                <a:lumMod val="100000"/>
              </a:schemeClr>
            </a:gs>
            <a:gs pos="100000">
              <a:schemeClr val="accent2">
                <a:hueOff val="-2916128"/>
                <a:satOff val="-5613"/>
                <a:lumOff val="39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Policies</a:t>
          </a:r>
          <a:endParaRPr lang="en-US" sz="1800" kern="1200"/>
        </a:p>
      </dsp:txBody>
      <dsp:txXfrm>
        <a:off x="20047" y="2811939"/>
        <a:ext cx="6643280" cy="370575"/>
      </dsp:txXfrm>
    </dsp:sp>
    <dsp:sp modelId="{4E682B6D-965E-1D4A-B0A7-38CBB0868B6B}">
      <dsp:nvSpPr>
        <dsp:cNvPr id="0" name=""/>
        <dsp:cNvSpPr/>
      </dsp:nvSpPr>
      <dsp:spPr>
        <a:xfrm>
          <a:off x="0" y="3254402"/>
          <a:ext cx="6683374" cy="410669"/>
        </a:xfrm>
        <a:prstGeom prst="roundRect">
          <a:avLst/>
        </a:prstGeom>
        <a:gradFill rotWithShape="0">
          <a:gsLst>
            <a:gs pos="0">
              <a:schemeClr val="accent2">
                <a:hueOff val="-3402150"/>
                <a:satOff val="-6549"/>
                <a:lumOff val="457"/>
                <a:alphaOff val="0"/>
                <a:tint val="94000"/>
                <a:satMod val="100000"/>
                <a:lumMod val="108000"/>
              </a:schemeClr>
            </a:gs>
            <a:gs pos="50000">
              <a:schemeClr val="accent2">
                <a:hueOff val="-3402150"/>
                <a:satOff val="-6549"/>
                <a:lumOff val="457"/>
                <a:alphaOff val="0"/>
                <a:tint val="98000"/>
                <a:shade val="100000"/>
                <a:satMod val="100000"/>
                <a:lumMod val="100000"/>
              </a:schemeClr>
            </a:gs>
            <a:gs pos="100000">
              <a:schemeClr val="accent2">
                <a:hueOff val="-3402150"/>
                <a:satOff val="-6549"/>
                <a:lumOff val="457"/>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Case Law</a:t>
          </a:r>
          <a:endParaRPr lang="en-US" sz="1800" kern="1200"/>
        </a:p>
      </dsp:txBody>
      <dsp:txXfrm>
        <a:off x="20047" y="3274449"/>
        <a:ext cx="6643280" cy="370575"/>
      </dsp:txXfrm>
    </dsp:sp>
    <dsp:sp modelId="{E2C84041-2C00-7E44-8AD1-BC3CF0E44BFC}">
      <dsp:nvSpPr>
        <dsp:cNvPr id="0" name=""/>
        <dsp:cNvSpPr/>
      </dsp:nvSpPr>
      <dsp:spPr>
        <a:xfrm>
          <a:off x="0" y="3716912"/>
          <a:ext cx="6683374" cy="410669"/>
        </a:xfrm>
        <a:prstGeom prst="roundRect">
          <a:avLst/>
        </a:prstGeom>
        <a:gradFill rotWithShape="0">
          <a:gsLst>
            <a:gs pos="0">
              <a:schemeClr val="accent2">
                <a:hueOff val="-3888171"/>
                <a:satOff val="-7484"/>
                <a:lumOff val="523"/>
                <a:alphaOff val="0"/>
                <a:tint val="94000"/>
                <a:satMod val="100000"/>
                <a:lumMod val="108000"/>
              </a:schemeClr>
            </a:gs>
            <a:gs pos="50000">
              <a:schemeClr val="accent2">
                <a:hueOff val="-3888171"/>
                <a:satOff val="-7484"/>
                <a:lumOff val="523"/>
                <a:alphaOff val="0"/>
                <a:tint val="98000"/>
                <a:shade val="100000"/>
                <a:satMod val="100000"/>
                <a:lumMod val="100000"/>
              </a:schemeClr>
            </a:gs>
            <a:gs pos="100000">
              <a:schemeClr val="accent2">
                <a:hueOff val="-3888171"/>
                <a:satOff val="-7484"/>
                <a:lumOff val="523"/>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Third-Party Payers</a:t>
          </a:r>
          <a:endParaRPr lang="en-US" sz="1800" kern="1200"/>
        </a:p>
      </dsp:txBody>
      <dsp:txXfrm>
        <a:off x="20047" y="3736959"/>
        <a:ext cx="6643280" cy="370575"/>
      </dsp:txXfrm>
    </dsp:sp>
    <dsp:sp modelId="{2B0E8839-EF7D-7D4D-A3C9-513FCE6C323E}">
      <dsp:nvSpPr>
        <dsp:cNvPr id="0" name=""/>
        <dsp:cNvSpPr/>
      </dsp:nvSpPr>
      <dsp:spPr>
        <a:xfrm>
          <a:off x="0" y="4179422"/>
          <a:ext cx="6683374" cy="41066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baseline="0"/>
            <a:t>Real-World Practice</a:t>
          </a:r>
          <a:endParaRPr lang="en-US" sz="1800" kern="1200"/>
        </a:p>
      </dsp:txBody>
      <dsp:txXfrm>
        <a:off x="20047" y="4199469"/>
        <a:ext cx="6643280" cy="3705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8FC00C-8148-450E-9EA2-F02B5D046157}">
      <dsp:nvSpPr>
        <dsp:cNvPr id="0" name=""/>
        <dsp:cNvSpPr/>
      </dsp:nvSpPr>
      <dsp:spPr>
        <a:xfrm>
          <a:off x="0" y="705435"/>
          <a:ext cx="6683374" cy="142526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2F6FBD-506A-4E0A-BB46-5AB08B79971C}">
      <dsp:nvSpPr>
        <dsp:cNvPr id="0" name=""/>
        <dsp:cNvSpPr/>
      </dsp:nvSpPr>
      <dsp:spPr>
        <a:xfrm>
          <a:off x="431143" y="1026120"/>
          <a:ext cx="783897" cy="78389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3F9AFD-113B-426C-8ED5-DF3EAE9695C6}">
      <dsp:nvSpPr>
        <dsp:cNvPr id="0" name=""/>
        <dsp:cNvSpPr/>
      </dsp:nvSpPr>
      <dsp:spPr>
        <a:xfrm>
          <a:off x="1646183" y="705435"/>
          <a:ext cx="5037191" cy="1425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41" tIns="150841" rIns="150841" bIns="150841" numCol="1" spcCol="1270" anchor="ctr" anchorCtr="0">
          <a:noAutofit/>
        </a:bodyPr>
        <a:lstStyle/>
        <a:p>
          <a:pPr marL="0" lvl="0" indent="0" algn="l" defTabSz="800100">
            <a:lnSpc>
              <a:spcPct val="90000"/>
            </a:lnSpc>
            <a:spcBef>
              <a:spcPct val="0"/>
            </a:spcBef>
            <a:spcAft>
              <a:spcPct val="35000"/>
            </a:spcAft>
            <a:buNone/>
          </a:pPr>
          <a:r>
            <a:rPr lang="en-US" sz="1800" kern="1200" dirty="0"/>
            <a:t>Official court document that requires the recipient to appear in court to be questioned as a witness, or to be deposed at another location, about facts underlying a lawsuit  The subpoena may also require the production of documents. </a:t>
          </a:r>
        </a:p>
      </dsp:txBody>
      <dsp:txXfrm>
        <a:off x="1646183" y="705435"/>
        <a:ext cx="5037191" cy="1425267"/>
      </dsp:txXfrm>
    </dsp:sp>
    <dsp:sp modelId="{B73B80A8-62C7-4C4C-B528-D3564BA4A742}">
      <dsp:nvSpPr>
        <dsp:cNvPr id="0" name=""/>
        <dsp:cNvSpPr/>
      </dsp:nvSpPr>
      <dsp:spPr>
        <a:xfrm>
          <a:off x="0" y="2476222"/>
          <a:ext cx="6683374" cy="1425267"/>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53AA63-C83D-4F27-9CED-88847992F4DA}">
      <dsp:nvSpPr>
        <dsp:cNvPr id="0" name=""/>
        <dsp:cNvSpPr/>
      </dsp:nvSpPr>
      <dsp:spPr>
        <a:xfrm>
          <a:off x="431143" y="2796907"/>
          <a:ext cx="783897" cy="78389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55A292F-35B3-4FBB-B009-0FB98BD9627C}">
      <dsp:nvSpPr>
        <dsp:cNvPr id="0" name=""/>
        <dsp:cNvSpPr/>
      </dsp:nvSpPr>
      <dsp:spPr>
        <a:xfrm>
          <a:off x="1646183" y="2476222"/>
          <a:ext cx="5037191" cy="14252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0841" tIns="150841" rIns="150841" bIns="150841" numCol="1" spcCol="1270" anchor="ctr" anchorCtr="0">
          <a:noAutofit/>
        </a:bodyPr>
        <a:lstStyle/>
        <a:p>
          <a:pPr marL="0" lvl="0" indent="0" algn="l" defTabSz="666750">
            <a:lnSpc>
              <a:spcPct val="90000"/>
            </a:lnSpc>
            <a:spcBef>
              <a:spcPct val="0"/>
            </a:spcBef>
            <a:spcAft>
              <a:spcPct val="35000"/>
            </a:spcAft>
            <a:buNone/>
          </a:pPr>
          <a:r>
            <a:rPr lang="en-US" sz="1500" kern="1200" dirty="0"/>
            <a:t>Subpoenas may come from your client’s lawyer or someone who is proceeding against your client and you must respond carefully.  You must be sure not to disclose information unless a release is signed or a judge has court ordered release of information and then you must be careful of what you release… request to release a summary of treatment.</a:t>
          </a:r>
        </a:p>
      </dsp:txBody>
      <dsp:txXfrm>
        <a:off x="1646183" y="2476222"/>
        <a:ext cx="5037191" cy="14252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89974-30D2-194C-99E2-B6869D7754FF}">
      <dsp:nvSpPr>
        <dsp:cNvPr id="0" name=""/>
        <dsp:cNvSpPr/>
      </dsp:nvSpPr>
      <dsp:spPr>
        <a:xfrm>
          <a:off x="0" y="126103"/>
          <a:ext cx="6683374" cy="509059"/>
        </a:xfrm>
        <a:prstGeom prst="roundRect">
          <a:avLst/>
        </a:prstGeom>
        <a:gradFill rotWithShape="0">
          <a:gsLst>
            <a:gs pos="0">
              <a:schemeClr val="accent2">
                <a:hueOff val="0"/>
                <a:satOff val="0"/>
                <a:lumOff val="0"/>
                <a:alphaOff val="0"/>
                <a:tint val="94000"/>
                <a:satMod val="100000"/>
                <a:lumMod val="108000"/>
              </a:schemeClr>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t>Tell the truth and write the truth</a:t>
          </a:r>
        </a:p>
      </dsp:txBody>
      <dsp:txXfrm>
        <a:off x="24850" y="150953"/>
        <a:ext cx="6633674" cy="459359"/>
      </dsp:txXfrm>
    </dsp:sp>
    <dsp:sp modelId="{E79EB3F3-2514-BC45-A45C-79353927C29E}">
      <dsp:nvSpPr>
        <dsp:cNvPr id="0" name=""/>
        <dsp:cNvSpPr/>
      </dsp:nvSpPr>
      <dsp:spPr>
        <a:xfrm>
          <a:off x="0" y="675483"/>
          <a:ext cx="6683374" cy="509059"/>
        </a:xfrm>
        <a:prstGeom prst="roundRect">
          <a:avLst/>
        </a:prstGeom>
        <a:gradFill rotWithShape="0">
          <a:gsLst>
            <a:gs pos="0">
              <a:schemeClr val="accent2">
                <a:hueOff val="-624885"/>
                <a:satOff val="-1203"/>
                <a:lumOff val="84"/>
                <a:alphaOff val="0"/>
                <a:tint val="94000"/>
                <a:satMod val="100000"/>
                <a:lumMod val="108000"/>
              </a:schemeClr>
            </a:gs>
            <a:gs pos="50000">
              <a:schemeClr val="accent2">
                <a:hueOff val="-624885"/>
                <a:satOff val="-1203"/>
                <a:lumOff val="84"/>
                <a:alphaOff val="0"/>
                <a:tint val="98000"/>
                <a:shade val="100000"/>
                <a:satMod val="100000"/>
                <a:lumMod val="100000"/>
              </a:schemeClr>
            </a:gs>
            <a:gs pos="100000">
              <a:schemeClr val="accent2">
                <a:hueOff val="-624885"/>
                <a:satOff val="-1203"/>
                <a:lumOff val="8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Don’t guess or make assumptions</a:t>
          </a:r>
        </a:p>
      </dsp:txBody>
      <dsp:txXfrm>
        <a:off x="24850" y="700333"/>
        <a:ext cx="6633674" cy="459359"/>
      </dsp:txXfrm>
    </dsp:sp>
    <dsp:sp modelId="{1422B9B4-B8AE-D84F-AEA6-943D6681E2AC}">
      <dsp:nvSpPr>
        <dsp:cNvPr id="0" name=""/>
        <dsp:cNvSpPr/>
      </dsp:nvSpPr>
      <dsp:spPr>
        <a:xfrm>
          <a:off x="0" y="1224863"/>
          <a:ext cx="6683374" cy="509059"/>
        </a:xfrm>
        <a:prstGeom prst="roundRect">
          <a:avLst/>
        </a:prstGeom>
        <a:gradFill rotWithShape="0">
          <a:gsLst>
            <a:gs pos="0">
              <a:schemeClr val="accent2">
                <a:hueOff val="-1249769"/>
                <a:satOff val="-2406"/>
                <a:lumOff val="168"/>
                <a:alphaOff val="0"/>
                <a:tint val="94000"/>
                <a:satMod val="100000"/>
                <a:lumMod val="108000"/>
              </a:schemeClr>
            </a:gs>
            <a:gs pos="50000">
              <a:schemeClr val="accent2">
                <a:hueOff val="-1249769"/>
                <a:satOff val="-2406"/>
                <a:lumOff val="168"/>
                <a:alphaOff val="0"/>
                <a:tint val="98000"/>
                <a:shade val="100000"/>
                <a:satMod val="100000"/>
                <a:lumMod val="100000"/>
              </a:schemeClr>
            </a:gs>
            <a:gs pos="100000">
              <a:schemeClr val="accent2">
                <a:hueOff val="-1249769"/>
                <a:satOff val="-2406"/>
                <a:lumOff val="16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Be sure you understand what you are being asked in court before answering</a:t>
          </a:r>
        </a:p>
      </dsp:txBody>
      <dsp:txXfrm>
        <a:off x="24850" y="1249713"/>
        <a:ext cx="6633674" cy="459359"/>
      </dsp:txXfrm>
    </dsp:sp>
    <dsp:sp modelId="{B32648C3-48B3-4542-9E1F-6BB0AD1B8AD0}">
      <dsp:nvSpPr>
        <dsp:cNvPr id="0" name=""/>
        <dsp:cNvSpPr/>
      </dsp:nvSpPr>
      <dsp:spPr>
        <a:xfrm>
          <a:off x="0" y="1774242"/>
          <a:ext cx="6683374" cy="509059"/>
        </a:xfrm>
        <a:prstGeom prst="roundRect">
          <a:avLst/>
        </a:prstGeom>
        <a:gradFill rotWithShape="0">
          <a:gsLst>
            <a:gs pos="0">
              <a:schemeClr val="accent2">
                <a:hueOff val="-1874654"/>
                <a:satOff val="-3609"/>
                <a:lumOff val="252"/>
                <a:alphaOff val="0"/>
                <a:tint val="94000"/>
                <a:satMod val="100000"/>
                <a:lumMod val="108000"/>
              </a:schemeClr>
            </a:gs>
            <a:gs pos="50000">
              <a:schemeClr val="accent2">
                <a:hueOff val="-1874654"/>
                <a:satOff val="-3609"/>
                <a:lumOff val="252"/>
                <a:alphaOff val="0"/>
                <a:tint val="98000"/>
                <a:shade val="100000"/>
                <a:satMod val="100000"/>
                <a:lumMod val="100000"/>
              </a:schemeClr>
            </a:gs>
            <a:gs pos="100000">
              <a:schemeClr val="accent2">
                <a:hueOff val="-1874654"/>
                <a:satOff val="-3609"/>
                <a:lumOff val="252"/>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Understand the purpose of the counseling record</a:t>
          </a:r>
        </a:p>
      </dsp:txBody>
      <dsp:txXfrm>
        <a:off x="24850" y="1799092"/>
        <a:ext cx="6633674" cy="459359"/>
      </dsp:txXfrm>
    </dsp:sp>
    <dsp:sp modelId="{6E0DFB16-F20B-064F-B79F-8394AFA1F83F}">
      <dsp:nvSpPr>
        <dsp:cNvPr id="0" name=""/>
        <dsp:cNvSpPr/>
      </dsp:nvSpPr>
      <dsp:spPr>
        <a:xfrm>
          <a:off x="0" y="2323622"/>
          <a:ext cx="6683374" cy="509059"/>
        </a:xfrm>
        <a:prstGeom prst="roundRect">
          <a:avLst/>
        </a:prstGeom>
        <a:gradFill rotWithShape="0">
          <a:gsLst>
            <a:gs pos="0">
              <a:schemeClr val="accent2">
                <a:hueOff val="-2499539"/>
                <a:satOff val="-4811"/>
                <a:lumOff val="336"/>
                <a:alphaOff val="0"/>
                <a:tint val="94000"/>
                <a:satMod val="100000"/>
                <a:lumMod val="108000"/>
              </a:schemeClr>
            </a:gs>
            <a:gs pos="50000">
              <a:schemeClr val="accent2">
                <a:hueOff val="-2499539"/>
                <a:satOff val="-4811"/>
                <a:lumOff val="336"/>
                <a:alphaOff val="0"/>
                <a:tint val="98000"/>
                <a:shade val="100000"/>
                <a:satMod val="100000"/>
                <a:lumMod val="100000"/>
              </a:schemeClr>
            </a:gs>
            <a:gs pos="100000">
              <a:schemeClr val="accent2">
                <a:hueOff val="-2499539"/>
                <a:satOff val="-4811"/>
                <a:lumOff val="336"/>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Take your time when answering questions and charting your files: clinical notes, etc</a:t>
          </a:r>
        </a:p>
      </dsp:txBody>
      <dsp:txXfrm>
        <a:off x="24850" y="2348472"/>
        <a:ext cx="6633674" cy="459359"/>
      </dsp:txXfrm>
    </dsp:sp>
    <dsp:sp modelId="{E95529B6-31AD-444F-8B27-8A89CC8B3CBD}">
      <dsp:nvSpPr>
        <dsp:cNvPr id="0" name=""/>
        <dsp:cNvSpPr/>
      </dsp:nvSpPr>
      <dsp:spPr>
        <a:xfrm>
          <a:off x="0" y="2873002"/>
          <a:ext cx="6683374" cy="509059"/>
        </a:xfrm>
        <a:prstGeom prst="roundRect">
          <a:avLst/>
        </a:prstGeom>
        <a:gradFill rotWithShape="0">
          <a:gsLst>
            <a:gs pos="0">
              <a:schemeClr val="accent2">
                <a:hueOff val="-3124423"/>
                <a:satOff val="-6014"/>
                <a:lumOff val="420"/>
                <a:alphaOff val="0"/>
                <a:tint val="94000"/>
                <a:satMod val="100000"/>
                <a:lumMod val="108000"/>
              </a:schemeClr>
            </a:gs>
            <a:gs pos="50000">
              <a:schemeClr val="accent2">
                <a:hueOff val="-3124423"/>
                <a:satOff val="-6014"/>
                <a:lumOff val="420"/>
                <a:alphaOff val="0"/>
                <a:tint val="98000"/>
                <a:shade val="100000"/>
                <a:satMod val="100000"/>
                <a:lumMod val="100000"/>
              </a:schemeClr>
            </a:gs>
            <a:gs pos="100000">
              <a:schemeClr val="accent2">
                <a:hueOff val="-3124423"/>
                <a:satOff val="-6014"/>
                <a:lumOff val="42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Only answer questions asked in court</a:t>
          </a:r>
        </a:p>
      </dsp:txBody>
      <dsp:txXfrm>
        <a:off x="24850" y="2897852"/>
        <a:ext cx="6633674" cy="459359"/>
      </dsp:txXfrm>
    </dsp:sp>
    <dsp:sp modelId="{02119E5F-ADFD-8745-8CAC-36B1F3FF6CE3}">
      <dsp:nvSpPr>
        <dsp:cNvPr id="0" name=""/>
        <dsp:cNvSpPr/>
      </dsp:nvSpPr>
      <dsp:spPr>
        <a:xfrm>
          <a:off x="0" y="3422381"/>
          <a:ext cx="6683374" cy="509059"/>
        </a:xfrm>
        <a:prstGeom prst="roundRect">
          <a:avLst/>
        </a:prstGeom>
        <a:gradFill rotWithShape="0">
          <a:gsLst>
            <a:gs pos="0">
              <a:schemeClr val="accent2">
                <a:hueOff val="-3749308"/>
                <a:satOff val="-7217"/>
                <a:lumOff val="504"/>
                <a:alphaOff val="0"/>
                <a:tint val="94000"/>
                <a:satMod val="100000"/>
                <a:lumMod val="108000"/>
              </a:schemeClr>
            </a:gs>
            <a:gs pos="50000">
              <a:schemeClr val="accent2">
                <a:hueOff val="-3749308"/>
                <a:satOff val="-7217"/>
                <a:lumOff val="504"/>
                <a:alphaOff val="0"/>
                <a:tint val="98000"/>
                <a:shade val="100000"/>
                <a:satMod val="100000"/>
                <a:lumMod val="100000"/>
              </a:schemeClr>
            </a:gs>
            <a:gs pos="100000">
              <a:schemeClr val="accent2">
                <a:hueOff val="-3749308"/>
                <a:satOff val="-7217"/>
                <a:lumOff val="50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Only record information pertinent to the client’s case</a:t>
          </a:r>
        </a:p>
      </dsp:txBody>
      <dsp:txXfrm>
        <a:off x="24850" y="3447231"/>
        <a:ext cx="6633674" cy="459359"/>
      </dsp:txXfrm>
    </dsp:sp>
    <dsp:sp modelId="{208CC102-6B45-0B4B-B6AB-940F70493E1D}">
      <dsp:nvSpPr>
        <dsp:cNvPr id="0" name=""/>
        <dsp:cNvSpPr/>
      </dsp:nvSpPr>
      <dsp:spPr>
        <a:xfrm>
          <a:off x="0" y="3971761"/>
          <a:ext cx="6683374" cy="509059"/>
        </a:xfrm>
        <a:prstGeom prst="roundRect">
          <a:avLst/>
        </a:prstGeom>
        <a:gradFill rotWithShape="0">
          <a:gsLst>
            <a:gs pos="0">
              <a:schemeClr val="accent2">
                <a:hueOff val="-4374192"/>
                <a:satOff val="-8420"/>
                <a:lumOff val="588"/>
                <a:alphaOff val="0"/>
                <a:tint val="94000"/>
                <a:satMod val="100000"/>
                <a:lumMod val="108000"/>
              </a:schemeClr>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Think before you write and read it as though it was read in court.  Is what is read what you meant to write??</a:t>
          </a:r>
        </a:p>
      </dsp:txBody>
      <dsp:txXfrm>
        <a:off x="24850" y="3996611"/>
        <a:ext cx="6633674" cy="4593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F45AE8-B07C-1C41-9267-8BB1ECDBFB27}">
      <dsp:nvSpPr>
        <dsp:cNvPr id="0" name=""/>
        <dsp:cNvSpPr/>
      </dsp:nvSpPr>
      <dsp:spPr>
        <a:xfrm>
          <a:off x="1336675" y="359"/>
          <a:ext cx="5346700" cy="485886"/>
        </a:xfrm>
        <a:prstGeom prst="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Speak clearly, enunciate your words well, and loud enough to be heard well, and use good posture and present yourself in a professional manner in court, both verbally and dress</a:t>
          </a:r>
        </a:p>
      </dsp:txBody>
      <dsp:txXfrm>
        <a:off x="1336675" y="359"/>
        <a:ext cx="5346700" cy="485886"/>
      </dsp:txXfrm>
    </dsp:sp>
    <dsp:sp modelId="{D8E4847E-C91F-3643-9953-90B09A0ED1D4}">
      <dsp:nvSpPr>
        <dsp:cNvPr id="0" name=""/>
        <dsp:cNvSpPr/>
      </dsp:nvSpPr>
      <dsp:spPr>
        <a:xfrm>
          <a:off x="0" y="359"/>
          <a:ext cx="1336675" cy="485886"/>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Speak</a:t>
          </a:r>
        </a:p>
      </dsp:txBody>
      <dsp:txXfrm>
        <a:off x="0" y="359"/>
        <a:ext cx="1336675" cy="485886"/>
      </dsp:txXfrm>
    </dsp:sp>
    <dsp:sp modelId="{3233DD25-41F9-4445-8DEE-DF586E5B4C65}">
      <dsp:nvSpPr>
        <dsp:cNvPr id="0" name=""/>
        <dsp:cNvSpPr/>
      </dsp:nvSpPr>
      <dsp:spPr>
        <a:xfrm>
          <a:off x="1336675" y="515399"/>
          <a:ext cx="5346700" cy="485886"/>
        </a:xfrm>
        <a:prstGeom prst="rect">
          <a:avLst/>
        </a:prstGeom>
        <a:solidFill>
          <a:schemeClr val="accent5">
            <a:tint val="40000"/>
            <a:alpha val="90000"/>
            <a:hueOff val="1944894"/>
            <a:satOff val="-185"/>
            <a:lumOff val="135"/>
            <a:alphaOff val="0"/>
          </a:schemeClr>
        </a:solidFill>
        <a:ln w="9525" cap="flat" cmpd="sng" algn="ctr">
          <a:solidFill>
            <a:schemeClr val="accent5">
              <a:tint val="40000"/>
              <a:alpha val="90000"/>
              <a:hueOff val="1944894"/>
              <a:satOff val="-185"/>
              <a:lumOff val="13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Do not use professional jargon, use words that are easily understood</a:t>
          </a:r>
        </a:p>
      </dsp:txBody>
      <dsp:txXfrm>
        <a:off x="1336675" y="515399"/>
        <a:ext cx="5346700" cy="485886"/>
      </dsp:txXfrm>
    </dsp:sp>
    <dsp:sp modelId="{B8A9169B-A667-2246-AA0F-A070CF4F7D28}">
      <dsp:nvSpPr>
        <dsp:cNvPr id="0" name=""/>
        <dsp:cNvSpPr/>
      </dsp:nvSpPr>
      <dsp:spPr>
        <a:xfrm>
          <a:off x="0" y="515399"/>
          <a:ext cx="1336675" cy="485886"/>
        </a:xfrm>
        <a:prstGeom prst="rect">
          <a:avLst/>
        </a:prstGeom>
        <a:gradFill rotWithShape="0">
          <a:gsLst>
            <a:gs pos="0">
              <a:schemeClr val="accent5">
                <a:hueOff val="1923476"/>
                <a:satOff val="-687"/>
                <a:lumOff val="1103"/>
                <a:alphaOff val="0"/>
                <a:tint val="94000"/>
                <a:satMod val="100000"/>
                <a:lumMod val="108000"/>
              </a:schemeClr>
            </a:gs>
            <a:gs pos="50000">
              <a:schemeClr val="accent5">
                <a:hueOff val="1923476"/>
                <a:satOff val="-687"/>
                <a:lumOff val="1103"/>
                <a:alphaOff val="0"/>
                <a:tint val="98000"/>
                <a:shade val="100000"/>
                <a:satMod val="100000"/>
                <a:lumMod val="100000"/>
              </a:schemeClr>
            </a:gs>
            <a:gs pos="100000">
              <a:schemeClr val="accent5">
                <a:hueOff val="1923476"/>
                <a:satOff val="-687"/>
                <a:lumOff val="1103"/>
                <a:alphaOff val="0"/>
                <a:shade val="72000"/>
                <a:satMod val="120000"/>
                <a:lumMod val="100000"/>
              </a:schemeClr>
            </a:gs>
          </a:gsLst>
          <a:lin ang="5400000" scaled="0"/>
        </a:gradFill>
        <a:ln w="9525" cap="flat" cmpd="sng" algn="ctr">
          <a:solidFill>
            <a:schemeClr val="accent5">
              <a:hueOff val="1923476"/>
              <a:satOff val="-687"/>
              <a:lumOff val="1103"/>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Do not use</a:t>
          </a:r>
        </a:p>
      </dsp:txBody>
      <dsp:txXfrm>
        <a:off x="0" y="515399"/>
        <a:ext cx="1336675" cy="485886"/>
      </dsp:txXfrm>
    </dsp:sp>
    <dsp:sp modelId="{B1715EEA-2FB1-8342-AFD9-03465654D977}">
      <dsp:nvSpPr>
        <dsp:cNvPr id="0" name=""/>
        <dsp:cNvSpPr/>
      </dsp:nvSpPr>
      <dsp:spPr>
        <a:xfrm>
          <a:off x="1336675" y="1030439"/>
          <a:ext cx="5346700" cy="485886"/>
        </a:xfrm>
        <a:prstGeom prst="rect">
          <a:avLst/>
        </a:prstGeom>
        <a:solidFill>
          <a:schemeClr val="accent5">
            <a:tint val="40000"/>
            <a:alpha val="90000"/>
            <a:hueOff val="3889787"/>
            <a:satOff val="-369"/>
            <a:lumOff val="269"/>
            <a:alphaOff val="0"/>
          </a:schemeClr>
        </a:solidFill>
        <a:ln w="9525" cap="flat" cmpd="sng" algn="ctr">
          <a:solidFill>
            <a:schemeClr val="accent5">
              <a:tint val="40000"/>
              <a:alpha val="90000"/>
              <a:hueOff val="3889787"/>
              <a:satOff val="-369"/>
              <a:lumOff val="269"/>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When you are giving an estimate or opinion, state that first and use the terms: diagnostic impression or clinical opinion</a:t>
          </a:r>
        </a:p>
      </dsp:txBody>
      <dsp:txXfrm>
        <a:off x="1336675" y="1030439"/>
        <a:ext cx="5346700" cy="485886"/>
      </dsp:txXfrm>
    </dsp:sp>
    <dsp:sp modelId="{61BA3DF4-09F2-1C41-BBD5-94F2945C5577}">
      <dsp:nvSpPr>
        <dsp:cNvPr id="0" name=""/>
        <dsp:cNvSpPr/>
      </dsp:nvSpPr>
      <dsp:spPr>
        <a:xfrm>
          <a:off x="0" y="1030439"/>
          <a:ext cx="1336675" cy="485886"/>
        </a:xfrm>
        <a:prstGeom prst="rect">
          <a:avLst/>
        </a:prstGeom>
        <a:gradFill rotWithShape="0">
          <a:gsLst>
            <a:gs pos="0">
              <a:schemeClr val="accent5">
                <a:hueOff val="3846953"/>
                <a:satOff val="-1374"/>
                <a:lumOff val="2206"/>
                <a:alphaOff val="0"/>
                <a:tint val="94000"/>
                <a:satMod val="100000"/>
                <a:lumMod val="108000"/>
              </a:schemeClr>
            </a:gs>
            <a:gs pos="50000">
              <a:schemeClr val="accent5">
                <a:hueOff val="3846953"/>
                <a:satOff val="-1374"/>
                <a:lumOff val="2206"/>
                <a:alphaOff val="0"/>
                <a:tint val="98000"/>
                <a:shade val="100000"/>
                <a:satMod val="100000"/>
                <a:lumMod val="100000"/>
              </a:schemeClr>
            </a:gs>
            <a:gs pos="100000">
              <a:schemeClr val="accent5">
                <a:hueOff val="3846953"/>
                <a:satOff val="-1374"/>
                <a:lumOff val="2206"/>
                <a:alphaOff val="0"/>
                <a:shade val="72000"/>
                <a:satMod val="120000"/>
                <a:lumMod val="100000"/>
              </a:schemeClr>
            </a:gs>
          </a:gsLst>
          <a:lin ang="5400000" scaled="0"/>
        </a:gradFill>
        <a:ln w="9525" cap="flat" cmpd="sng" algn="ctr">
          <a:solidFill>
            <a:schemeClr val="accent5">
              <a:hueOff val="3846953"/>
              <a:satOff val="-1374"/>
              <a:lumOff val="220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State</a:t>
          </a:r>
        </a:p>
      </dsp:txBody>
      <dsp:txXfrm>
        <a:off x="0" y="1030439"/>
        <a:ext cx="1336675" cy="485886"/>
      </dsp:txXfrm>
    </dsp:sp>
    <dsp:sp modelId="{4F51AB72-5CA7-E04B-A516-600A794E4684}">
      <dsp:nvSpPr>
        <dsp:cNvPr id="0" name=""/>
        <dsp:cNvSpPr/>
      </dsp:nvSpPr>
      <dsp:spPr>
        <a:xfrm>
          <a:off x="1336675" y="1545479"/>
          <a:ext cx="5346700" cy="485886"/>
        </a:xfrm>
        <a:prstGeom prst="rect">
          <a:avLst/>
        </a:prstGeom>
        <a:solidFill>
          <a:schemeClr val="accent5">
            <a:tint val="40000"/>
            <a:alpha val="90000"/>
            <a:hueOff val="5834681"/>
            <a:satOff val="-554"/>
            <a:lumOff val="404"/>
            <a:alphaOff val="0"/>
          </a:schemeClr>
        </a:solidFill>
        <a:ln w="9525" cap="flat" cmpd="sng" algn="ctr">
          <a:solidFill>
            <a:schemeClr val="accent5">
              <a:tint val="40000"/>
              <a:alpha val="90000"/>
              <a:hueOff val="5834681"/>
              <a:satOff val="-554"/>
              <a:lumOff val="40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Be specific about dates</a:t>
          </a:r>
        </a:p>
      </dsp:txBody>
      <dsp:txXfrm>
        <a:off x="1336675" y="1545479"/>
        <a:ext cx="5346700" cy="485886"/>
      </dsp:txXfrm>
    </dsp:sp>
    <dsp:sp modelId="{CEC04402-A3F6-1A49-91A9-AAE0775365E4}">
      <dsp:nvSpPr>
        <dsp:cNvPr id="0" name=""/>
        <dsp:cNvSpPr/>
      </dsp:nvSpPr>
      <dsp:spPr>
        <a:xfrm>
          <a:off x="0" y="1545479"/>
          <a:ext cx="1336675" cy="485886"/>
        </a:xfrm>
        <a:prstGeom prst="rect">
          <a:avLst/>
        </a:prstGeom>
        <a:gradFill rotWithShape="0">
          <a:gsLst>
            <a:gs pos="0">
              <a:schemeClr val="accent5">
                <a:hueOff val="5770430"/>
                <a:satOff val="-2061"/>
                <a:lumOff val="3309"/>
                <a:alphaOff val="0"/>
                <a:tint val="94000"/>
                <a:satMod val="100000"/>
                <a:lumMod val="108000"/>
              </a:schemeClr>
            </a:gs>
            <a:gs pos="50000">
              <a:schemeClr val="accent5">
                <a:hueOff val="5770430"/>
                <a:satOff val="-2061"/>
                <a:lumOff val="3309"/>
                <a:alphaOff val="0"/>
                <a:tint val="98000"/>
                <a:shade val="100000"/>
                <a:satMod val="100000"/>
                <a:lumMod val="100000"/>
              </a:schemeClr>
            </a:gs>
            <a:gs pos="100000">
              <a:schemeClr val="accent5">
                <a:hueOff val="5770430"/>
                <a:satOff val="-2061"/>
                <a:lumOff val="3309"/>
                <a:alphaOff val="0"/>
                <a:shade val="72000"/>
                <a:satMod val="120000"/>
                <a:lumMod val="100000"/>
              </a:schemeClr>
            </a:gs>
          </a:gsLst>
          <a:lin ang="5400000" scaled="0"/>
        </a:gradFill>
        <a:ln w="9525" cap="flat" cmpd="sng" algn="ctr">
          <a:solidFill>
            <a:schemeClr val="accent5">
              <a:hueOff val="5770430"/>
              <a:satOff val="-2061"/>
              <a:lumOff val="3309"/>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1545479"/>
        <a:ext cx="1336675" cy="485886"/>
      </dsp:txXfrm>
    </dsp:sp>
    <dsp:sp modelId="{BA989CC4-10E3-5D4B-9070-7432DBD8F1E7}">
      <dsp:nvSpPr>
        <dsp:cNvPr id="0" name=""/>
        <dsp:cNvSpPr/>
      </dsp:nvSpPr>
      <dsp:spPr>
        <a:xfrm>
          <a:off x="1336675" y="2060519"/>
          <a:ext cx="5346700" cy="485886"/>
        </a:xfrm>
        <a:prstGeom prst="rect">
          <a:avLst/>
        </a:prstGeom>
        <a:solidFill>
          <a:schemeClr val="accent5">
            <a:tint val="40000"/>
            <a:alpha val="90000"/>
            <a:hueOff val="7779575"/>
            <a:satOff val="-738"/>
            <a:lumOff val="538"/>
            <a:alphaOff val="0"/>
          </a:schemeClr>
        </a:solidFill>
        <a:ln w="9525" cap="flat" cmpd="sng" algn="ctr">
          <a:solidFill>
            <a:schemeClr val="accent5">
              <a:tint val="40000"/>
              <a:alpha val="90000"/>
              <a:hueOff val="7779575"/>
              <a:satOff val="-738"/>
              <a:lumOff val="53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Be calm, don’t take things personally even when you feel attacked about your method of treatment</a:t>
          </a:r>
        </a:p>
      </dsp:txBody>
      <dsp:txXfrm>
        <a:off x="1336675" y="2060519"/>
        <a:ext cx="5346700" cy="485886"/>
      </dsp:txXfrm>
    </dsp:sp>
    <dsp:sp modelId="{754E64EB-DAB6-CC4C-B480-C478254B9600}">
      <dsp:nvSpPr>
        <dsp:cNvPr id="0" name=""/>
        <dsp:cNvSpPr/>
      </dsp:nvSpPr>
      <dsp:spPr>
        <a:xfrm>
          <a:off x="0" y="2060519"/>
          <a:ext cx="1336675" cy="485886"/>
        </a:xfrm>
        <a:prstGeom prst="rect">
          <a:avLst/>
        </a:prstGeom>
        <a:gradFill rotWithShape="0">
          <a:gsLst>
            <a:gs pos="0">
              <a:schemeClr val="accent5">
                <a:hueOff val="7693906"/>
                <a:satOff val="-2748"/>
                <a:lumOff val="4412"/>
                <a:alphaOff val="0"/>
                <a:tint val="94000"/>
                <a:satMod val="100000"/>
                <a:lumMod val="108000"/>
              </a:schemeClr>
            </a:gs>
            <a:gs pos="50000">
              <a:schemeClr val="accent5">
                <a:hueOff val="7693906"/>
                <a:satOff val="-2748"/>
                <a:lumOff val="4412"/>
                <a:alphaOff val="0"/>
                <a:tint val="98000"/>
                <a:shade val="100000"/>
                <a:satMod val="100000"/>
                <a:lumMod val="100000"/>
              </a:schemeClr>
            </a:gs>
            <a:gs pos="100000">
              <a:schemeClr val="accent5">
                <a:hueOff val="7693906"/>
                <a:satOff val="-2748"/>
                <a:lumOff val="4412"/>
                <a:alphaOff val="0"/>
                <a:shade val="72000"/>
                <a:satMod val="120000"/>
                <a:lumMod val="100000"/>
              </a:schemeClr>
            </a:gs>
          </a:gsLst>
          <a:lin ang="5400000" scaled="0"/>
        </a:gradFill>
        <a:ln w="9525" cap="flat" cmpd="sng" algn="ctr">
          <a:solidFill>
            <a:schemeClr val="accent5">
              <a:hueOff val="7693906"/>
              <a:satOff val="-2748"/>
              <a:lumOff val="441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060519"/>
        <a:ext cx="1336675" cy="485886"/>
      </dsp:txXfrm>
    </dsp:sp>
    <dsp:sp modelId="{34068496-3D28-1F4E-B366-43F30FEEF01C}">
      <dsp:nvSpPr>
        <dsp:cNvPr id="0" name=""/>
        <dsp:cNvSpPr/>
      </dsp:nvSpPr>
      <dsp:spPr>
        <a:xfrm>
          <a:off x="1336675" y="2575559"/>
          <a:ext cx="5346700" cy="485886"/>
        </a:xfrm>
        <a:prstGeom prst="rect">
          <a:avLst/>
        </a:prstGeom>
        <a:solidFill>
          <a:schemeClr val="accent5">
            <a:tint val="40000"/>
            <a:alpha val="90000"/>
            <a:hueOff val="9724468"/>
            <a:satOff val="-923"/>
            <a:lumOff val="673"/>
            <a:alphaOff val="0"/>
          </a:schemeClr>
        </a:solidFill>
        <a:ln w="9525" cap="flat" cmpd="sng" algn="ctr">
          <a:solidFill>
            <a:schemeClr val="accent5">
              <a:tint val="40000"/>
              <a:alpha val="90000"/>
              <a:hueOff val="9724468"/>
              <a:satOff val="-923"/>
              <a:lumOff val="6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Be calm with clients even when you feel frustrated with their behaviors and choices</a:t>
          </a:r>
        </a:p>
      </dsp:txBody>
      <dsp:txXfrm>
        <a:off x="1336675" y="2575559"/>
        <a:ext cx="5346700" cy="485886"/>
      </dsp:txXfrm>
    </dsp:sp>
    <dsp:sp modelId="{0085FD52-300B-7C49-B47B-4B1571EEEB8E}">
      <dsp:nvSpPr>
        <dsp:cNvPr id="0" name=""/>
        <dsp:cNvSpPr/>
      </dsp:nvSpPr>
      <dsp:spPr>
        <a:xfrm>
          <a:off x="0" y="2575559"/>
          <a:ext cx="1336675" cy="485886"/>
        </a:xfrm>
        <a:prstGeom prst="rect">
          <a:avLst/>
        </a:prstGeom>
        <a:gradFill rotWithShape="0">
          <a:gsLst>
            <a:gs pos="0">
              <a:schemeClr val="accent5">
                <a:hueOff val="9617382"/>
                <a:satOff val="-3435"/>
                <a:lumOff val="5516"/>
                <a:alphaOff val="0"/>
                <a:tint val="94000"/>
                <a:satMod val="100000"/>
                <a:lumMod val="108000"/>
              </a:schemeClr>
            </a:gs>
            <a:gs pos="50000">
              <a:schemeClr val="accent5">
                <a:hueOff val="9617382"/>
                <a:satOff val="-3435"/>
                <a:lumOff val="5516"/>
                <a:alphaOff val="0"/>
                <a:tint val="98000"/>
                <a:shade val="100000"/>
                <a:satMod val="100000"/>
                <a:lumMod val="100000"/>
              </a:schemeClr>
            </a:gs>
            <a:gs pos="100000">
              <a:schemeClr val="accent5">
                <a:hueOff val="9617382"/>
                <a:satOff val="-3435"/>
                <a:lumOff val="5516"/>
                <a:alphaOff val="0"/>
                <a:shade val="72000"/>
                <a:satMod val="120000"/>
                <a:lumMod val="100000"/>
              </a:schemeClr>
            </a:gs>
          </a:gsLst>
          <a:lin ang="5400000" scaled="0"/>
        </a:gradFill>
        <a:ln w="9525" cap="flat" cmpd="sng" algn="ctr">
          <a:solidFill>
            <a:schemeClr val="accent5">
              <a:hueOff val="9617382"/>
              <a:satOff val="-3435"/>
              <a:lumOff val="5516"/>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2575559"/>
        <a:ext cx="1336675" cy="485886"/>
      </dsp:txXfrm>
    </dsp:sp>
    <dsp:sp modelId="{A4CD54C2-DCEC-C946-AC8C-FE383C4BE961}">
      <dsp:nvSpPr>
        <dsp:cNvPr id="0" name=""/>
        <dsp:cNvSpPr/>
      </dsp:nvSpPr>
      <dsp:spPr>
        <a:xfrm>
          <a:off x="1336675" y="3090598"/>
          <a:ext cx="5346700" cy="485886"/>
        </a:xfrm>
        <a:prstGeom prst="rect">
          <a:avLst/>
        </a:prstGeom>
        <a:solidFill>
          <a:schemeClr val="accent5">
            <a:tint val="40000"/>
            <a:alpha val="90000"/>
            <a:hueOff val="11669362"/>
            <a:satOff val="-1107"/>
            <a:lumOff val="808"/>
            <a:alphaOff val="0"/>
          </a:schemeClr>
        </a:solidFill>
        <a:ln w="9525" cap="flat" cmpd="sng" algn="ctr">
          <a:solidFill>
            <a:schemeClr val="accent5">
              <a:tint val="40000"/>
              <a:alpha val="90000"/>
              <a:hueOff val="11669362"/>
              <a:satOff val="-1107"/>
              <a:lumOff val="808"/>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Be courteous in court and in your notes be respectful</a:t>
          </a:r>
        </a:p>
      </dsp:txBody>
      <dsp:txXfrm>
        <a:off x="1336675" y="3090598"/>
        <a:ext cx="5346700" cy="485886"/>
      </dsp:txXfrm>
    </dsp:sp>
    <dsp:sp modelId="{FC62A281-2B23-EC4B-B01C-1681D4EEEA56}">
      <dsp:nvSpPr>
        <dsp:cNvPr id="0" name=""/>
        <dsp:cNvSpPr/>
      </dsp:nvSpPr>
      <dsp:spPr>
        <a:xfrm>
          <a:off x="0" y="3090598"/>
          <a:ext cx="1336675" cy="485886"/>
        </a:xfrm>
        <a:prstGeom prst="rect">
          <a:avLst/>
        </a:prstGeom>
        <a:gradFill rotWithShape="0">
          <a:gsLst>
            <a:gs pos="0">
              <a:schemeClr val="accent5">
                <a:hueOff val="11540859"/>
                <a:satOff val="-4122"/>
                <a:lumOff val="6619"/>
                <a:alphaOff val="0"/>
                <a:tint val="94000"/>
                <a:satMod val="100000"/>
                <a:lumMod val="108000"/>
              </a:schemeClr>
            </a:gs>
            <a:gs pos="50000">
              <a:schemeClr val="accent5">
                <a:hueOff val="11540859"/>
                <a:satOff val="-4122"/>
                <a:lumOff val="6619"/>
                <a:alphaOff val="0"/>
                <a:tint val="98000"/>
                <a:shade val="100000"/>
                <a:satMod val="100000"/>
                <a:lumMod val="100000"/>
              </a:schemeClr>
            </a:gs>
            <a:gs pos="100000">
              <a:schemeClr val="accent5">
                <a:hueOff val="11540859"/>
                <a:satOff val="-4122"/>
                <a:lumOff val="6619"/>
                <a:alphaOff val="0"/>
                <a:shade val="72000"/>
                <a:satMod val="120000"/>
                <a:lumMod val="100000"/>
              </a:schemeClr>
            </a:gs>
          </a:gsLst>
          <a:lin ang="5400000" scaled="0"/>
        </a:gradFill>
        <a:ln w="9525" cap="flat" cmpd="sng" algn="ctr">
          <a:solidFill>
            <a:schemeClr val="accent5">
              <a:hueOff val="11540859"/>
              <a:satOff val="-4122"/>
              <a:lumOff val="6619"/>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3090598"/>
        <a:ext cx="1336675" cy="485886"/>
      </dsp:txXfrm>
    </dsp:sp>
    <dsp:sp modelId="{340A2F26-CB2B-2146-B471-633A5B089B75}">
      <dsp:nvSpPr>
        <dsp:cNvPr id="0" name=""/>
        <dsp:cNvSpPr/>
      </dsp:nvSpPr>
      <dsp:spPr>
        <a:xfrm>
          <a:off x="1336675" y="3605638"/>
          <a:ext cx="5346700" cy="485886"/>
        </a:xfrm>
        <a:prstGeom prst="rect">
          <a:avLst/>
        </a:prstGeom>
        <a:solidFill>
          <a:schemeClr val="accent5">
            <a:tint val="40000"/>
            <a:alpha val="90000"/>
            <a:hueOff val="13614256"/>
            <a:satOff val="-1292"/>
            <a:lumOff val="942"/>
            <a:alphaOff val="0"/>
          </a:schemeClr>
        </a:solidFill>
        <a:ln w="9525" cap="flat" cmpd="sng" algn="ctr">
          <a:solidFill>
            <a:schemeClr val="accent5">
              <a:tint val="40000"/>
              <a:alpha val="90000"/>
              <a:hueOff val="13614256"/>
              <a:satOff val="-1292"/>
              <a:lumOff val="9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Be definitive in your answers, don’t waiver or change your mind</a:t>
          </a:r>
        </a:p>
      </dsp:txBody>
      <dsp:txXfrm>
        <a:off x="1336675" y="3605638"/>
        <a:ext cx="5346700" cy="485886"/>
      </dsp:txXfrm>
    </dsp:sp>
    <dsp:sp modelId="{2B3BBBAB-506C-9C48-BAA4-705B466C92B6}">
      <dsp:nvSpPr>
        <dsp:cNvPr id="0" name=""/>
        <dsp:cNvSpPr/>
      </dsp:nvSpPr>
      <dsp:spPr>
        <a:xfrm>
          <a:off x="0" y="3605638"/>
          <a:ext cx="1336675" cy="485886"/>
        </a:xfrm>
        <a:prstGeom prst="rect">
          <a:avLst/>
        </a:prstGeom>
        <a:gradFill rotWithShape="0">
          <a:gsLst>
            <a:gs pos="0">
              <a:schemeClr val="accent5">
                <a:hueOff val="13464336"/>
                <a:satOff val="-4809"/>
                <a:lumOff val="7722"/>
                <a:alphaOff val="0"/>
                <a:tint val="94000"/>
                <a:satMod val="100000"/>
                <a:lumMod val="108000"/>
              </a:schemeClr>
            </a:gs>
            <a:gs pos="50000">
              <a:schemeClr val="accent5">
                <a:hueOff val="13464336"/>
                <a:satOff val="-4809"/>
                <a:lumOff val="7722"/>
                <a:alphaOff val="0"/>
                <a:tint val="98000"/>
                <a:shade val="100000"/>
                <a:satMod val="100000"/>
                <a:lumMod val="100000"/>
              </a:schemeClr>
            </a:gs>
            <a:gs pos="100000">
              <a:schemeClr val="accent5">
                <a:hueOff val="13464336"/>
                <a:satOff val="-4809"/>
                <a:lumOff val="7722"/>
                <a:alphaOff val="0"/>
                <a:shade val="72000"/>
                <a:satMod val="120000"/>
                <a:lumMod val="100000"/>
              </a:schemeClr>
            </a:gs>
          </a:gsLst>
          <a:lin ang="5400000" scaled="0"/>
        </a:gradFill>
        <a:ln w="9525" cap="flat" cmpd="sng" algn="ctr">
          <a:solidFill>
            <a:schemeClr val="accent5">
              <a:hueOff val="13464336"/>
              <a:satOff val="-4809"/>
              <a:lumOff val="772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Be</a:t>
          </a:r>
        </a:p>
      </dsp:txBody>
      <dsp:txXfrm>
        <a:off x="0" y="3605638"/>
        <a:ext cx="1336675" cy="485886"/>
      </dsp:txXfrm>
    </dsp:sp>
    <dsp:sp modelId="{CB6019DD-F397-644E-9B50-05C473FBA6FB}">
      <dsp:nvSpPr>
        <dsp:cNvPr id="0" name=""/>
        <dsp:cNvSpPr/>
      </dsp:nvSpPr>
      <dsp:spPr>
        <a:xfrm>
          <a:off x="1336675" y="4120678"/>
          <a:ext cx="5346700" cy="485886"/>
        </a:xfrm>
        <a:prstGeom prst="rect">
          <a:avLst/>
        </a:prstGeom>
        <a:solidFill>
          <a:schemeClr val="accent5">
            <a:tint val="40000"/>
            <a:alpha val="90000"/>
            <a:hueOff val="15559149"/>
            <a:satOff val="-1476"/>
            <a:lumOff val="1077"/>
            <a:alphaOff val="0"/>
          </a:schemeClr>
        </a:solidFill>
        <a:ln w="9525" cap="flat" cmpd="sng" algn="ctr">
          <a:solidFill>
            <a:schemeClr val="accent5">
              <a:tint val="40000"/>
              <a:alpha val="90000"/>
              <a:hueOff val="15559149"/>
              <a:satOff val="-1476"/>
              <a:lumOff val="107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3741" tIns="123415" rIns="103741" bIns="123415" numCol="1" spcCol="1270" anchor="ctr" anchorCtr="0">
          <a:noAutofit/>
        </a:bodyPr>
        <a:lstStyle/>
        <a:p>
          <a:pPr marL="0" lvl="0" indent="0" algn="l" defTabSz="488950">
            <a:lnSpc>
              <a:spcPct val="90000"/>
            </a:lnSpc>
            <a:spcBef>
              <a:spcPct val="0"/>
            </a:spcBef>
            <a:spcAft>
              <a:spcPct val="35000"/>
            </a:spcAft>
            <a:buNone/>
          </a:pPr>
          <a:r>
            <a:rPr lang="en-US" sz="1100" kern="1200"/>
            <a:t>Write with professional authority</a:t>
          </a:r>
        </a:p>
      </dsp:txBody>
      <dsp:txXfrm>
        <a:off x="1336675" y="4120678"/>
        <a:ext cx="5346700" cy="485886"/>
      </dsp:txXfrm>
    </dsp:sp>
    <dsp:sp modelId="{CFFA853B-C044-9C48-8691-2168EAA69CE9}">
      <dsp:nvSpPr>
        <dsp:cNvPr id="0" name=""/>
        <dsp:cNvSpPr/>
      </dsp:nvSpPr>
      <dsp:spPr>
        <a:xfrm>
          <a:off x="0" y="4120678"/>
          <a:ext cx="1336675" cy="485886"/>
        </a:xfrm>
        <a:prstGeom prst="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w="9525" cap="flat" cmpd="sng" algn="ctr">
          <a:solidFill>
            <a:schemeClr val="accent5">
              <a:hueOff val="15387812"/>
              <a:satOff val="-5496"/>
              <a:lumOff val="8825"/>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70732" tIns="47995" rIns="70732" bIns="47995" numCol="1" spcCol="1270" anchor="ctr" anchorCtr="0">
          <a:noAutofit/>
        </a:bodyPr>
        <a:lstStyle/>
        <a:p>
          <a:pPr marL="0" lvl="0" indent="0" algn="ctr" defTabSz="622300">
            <a:lnSpc>
              <a:spcPct val="90000"/>
            </a:lnSpc>
            <a:spcBef>
              <a:spcPct val="0"/>
            </a:spcBef>
            <a:spcAft>
              <a:spcPct val="35000"/>
            </a:spcAft>
            <a:buNone/>
          </a:pPr>
          <a:r>
            <a:rPr lang="en-US" sz="1400" kern="1200"/>
            <a:t>Write</a:t>
          </a:r>
        </a:p>
      </dsp:txBody>
      <dsp:txXfrm>
        <a:off x="0" y="4120678"/>
        <a:ext cx="1336675" cy="4858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BD8E5-D350-5D44-99DE-03B8DB7EB748}">
      <dsp:nvSpPr>
        <dsp:cNvPr id="0" name=""/>
        <dsp:cNvSpPr/>
      </dsp:nvSpPr>
      <dsp:spPr>
        <a:xfrm>
          <a:off x="1336675" y="2159"/>
          <a:ext cx="5346700" cy="625354"/>
        </a:xfrm>
        <a:prstGeom prst="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w="9525" cap="flat" cmpd="sng" algn="ctr">
          <a:solidFill>
            <a:schemeClr val="accent5">
              <a:hueOff val="0"/>
              <a:satOff val="0"/>
              <a:lumOff val="0"/>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Follow professional and ethical guidelines</a:t>
          </a:r>
        </a:p>
      </dsp:txBody>
      <dsp:txXfrm>
        <a:off x="1336675" y="2159"/>
        <a:ext cx="5346700" cy="625354"/>
      </dsp:txXfrm>
    </dsp:sp>
    <dsp:sp modelId="{4522E219-29D7-9845-B7C4-7AA5500DB57E}">
      <dsp:nvSpPr>
        <dsp:cNvPr id="0" name=""/>
        <dsp:cNvSpPr/>
      </dsp:nvSpPr>
      <dsp:spPr>
        <a:xfrm>
          <a:off x="0" y="2159"/>
          <a:ext cx="1336675" cy="625354"/>
        </a:xfrm>
        <a:prstGeom prst="rect">
          <a:avLst/>
        </a:prstGeom>
        <a:solidFill>
          <a:schemeClr val="lt1">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Follow</a:t>
          </a:r>
        </a:p>
      </dsp:txBody>
      <dsp:txXfrm>
        <a:off x="0" y="2159"/>
        <a:ext cx="1336675" cy="625354"/>
      </dsp:txXfrm>
    </dsp:sp>
    <dsp:sp modelId="{3C5217AF-056E-9B4E-B95A-47DF728A41EB}">
      <dsp:nvSpPr>
        <dsp:cNvPr id="0" name=""/>
        <dsp:cNvSpPr/>
      </dsp:nvSpPr>
      <dsp:spPr>
        <a:xfrm>
          <a:off x="1336675" y="665034"/>
          <a:ext cx="5346700" cy="625354"/>
        </a:xfrm>
        <a:prstGeom prst="rect">
          <a:avLst/>
        </a:prstGeom>
        <a:gradFill rotWithShape="0">
          <a:gsLst>
            <a:gs pos="0">
              <a:schemeClr val="accent5">
                <a:hueOff val="2564635"/>
                <a:satOff val="-916"/>
                <a:lumOff val="1471"/>
                <a:alphaOff val="0"/>
                <a:tint val="94000"/>
                <a:satMod val="100000"/>
                <a:lumMod val="108000"/>
              </a:schemeClr>
            </a:gs>
            <a:gs pos="50000">
              <a:schemeClr val="accent5">
                <a:hueOff val="2564635"/>
                <a:satOff val="-916"/>
                <a:lumOff val="1471"/>
                <a:alphaOff val="0"/>
                <a:tint val="98000"/>
                <a:shade val="100000"/>
                <a:satMod val="100000"/>
                <a:lumMod val="100000"/>
              </a:schemeClr>
            </a:gs>
            <a:gs pos="100000">
              <a:schemeClr val="accent5">
                <a:hueOff val="2564635"/>
                <a:satOff val="-916"/>
                <a:lumOff val="1471"/>
                <a:alphaOff val="0"/>
                <a:shade val="72000"/>
                <a:satMod val="120000"/>
                <a:lumMod val="100000"/>
              </a:schemeClr>
            </a:gs>
          </a:gsLst>
          <a:lin ang="5400000" scaled="0"/>
        </a:gradFill>
        <a:ln w="9525" cap="flat" cmpd="sng" algn="ctr">
          <a:solidFill>
            <a:schemeClr val="accent5">
              <a:hueOff val="2564635"/>
              <a:satOff val="-916"/>
              <a:lumOff val="1471"/>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Do no harm to your clients</a:t>
          </a:r>
        </a:p>
      </dsp:txBody>
      <dsp:txXfrm>
        <a:off x="1336675" y="665034"/>
        <a:ext cx="5346700" cy="625354"/>
      </dsp:txXfrm>
    </dsp:sp>
    <dsp:sp modelId="{377A848C-4E46-0249-8F34-109F6E80C7D4}">
      <dsp:nvSpPr>
        <dsp:cNvPr id="0" name=""/>
        <dsp:cNvSpPr/>
      </dsp:nvSpPr>
      <dsp:spPr>
        <a:xfrm>
          <a:off x="0" y="665034"/>
          <a:ext cx="1336675" cy="625354"/>
        </a:xfrm>
        <a:prstGeom prst="rect">
          <a:avLst/>
        </a:prstGeom>
        <a:solidFill>
          <a:schemeClr val="lt1">
            <a:hueOff val="0"/>
            <a:satOff val="0"/>
            <a:lumOff val="0"/>
            <a:alphaOff val="0"/>
          </a:schemeClr>
        </a:solidFill>
        <a:ln w="9525" cap="flat" cmpd="sng" algn="ctr">
          <a:solidFill>
            <a:schemeClr val="accent5">
              <a:hueOff val="2564635"/>
              <a:satOff val="-916"/>
              <a:lumOff val="1471"/>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Do</a:t>
          </a:r>
        </a:p>
      </dsp:txBody>
      <dsp:txXfrm>
        <a:off x="0" y="665034"/>
        <a:ext cx="1336675" cy="625354"/>
      </dsp:txXfrm>
    </dsp:sp>
    <dsp:sp modelId="{A311BC0A-2723-5443-A3B5-5E7AD8F3258A}">
      <dsp:nvSpPr>
        <dsp:cNvPr id="0" name=""/>
        <dsp:cNvSpPr/>
      </dsp:nvSpPr>
      <dsp:spPr>
        <a:xfrm>
          <a:off x="1336675" y="1327910"/>
          <a:ext cx="5346700" cy="625354"/>
        </a:xfrm>
        <a:prstGeom prst="rect">
          <a:avLst/>
        </a:prstGeom>
        <a:gradFill rotWithShape="0">
          <a:gsLst>
            <a:gs pos="0">
              <a:schemeClr val="accent5">
                <a:hueOff val="5129271"/>
                <a:satOff val="-1832"/>
                <a:lumOff val="2942"/>
                <a:alphaOff val="0"/>
                <a:tint val="94000"/>
                <a:satMod val="100000"/>
                <a:lumMod val="108000"/>
              </a:schemeClr>
            </a:gs>
            <a:gs pos="50000">
              <a:schemeClr val="accent5">
                <a:hueOff val="5129271"/>
                <a:satOff val="-1832"/>
                <a:lumOff val="2942"/>
                <a:alphaOff val="0"/>
                <a:tint val="98000"/>
                <a:shade val="100000"/>
                <a:satMod val="100000"/>
                <a:lumMod val="100000"/>
              </a:schemeClr>
            </a:gs>
            <a:gs pos="100000">
              <a:schemeClr val="accent5">
                <a:hueOff val="5129271"/>
                <a:satOff val="-1832"/>
                <a:lumOff val="2942"/>
                <a:alphaOff val="0"/>
                <a:shade val="72000"/>
                <a:satMod val="120000"/>
                <a:lumMod val="100000"/>
              </a:schemeClr>
            </a:gs>
          </a:gsLst>
          <a:lin ang="5400000" scaled="0"/>
        </a:gradFill>
        <a:ln w="9525" cap="flat" cmpd="sng" algn="ctr">
          <a:solidFill>
            <a:schemeClr val="accent5">
              <a:hueOff val="5129271"/>
              <a:satOff val="-1832"/>
              <a:lumOff val="294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Use risk management strategies</a:t>
          </a:r>
        </a:p>
      </dsp:txBody>
      <dsp:txXfrm>
        <a:off x="1336675" y="1327910"/>
        <a:ext cx="5346700" cy="625354"/>
      </dsp:txXfrm>
    </dsp:sp>
    <dsp:sp modelId="{ADD1EAC0-089F-354A-A1FD-5CF7652BB680}">
      <dsp:nvSpPr>
        <dsp:cNvPr id="0" name=""/>
        <dsp:cNvSpPr/>
      </dsp:nvSpPr>
      <dsp:spPr>
        <a:xfrm>
          <a:off x="0" y="1327910"/>
          <a:ext cx="1336675" cy="625354"/>
        </a:xfrm>
        <a:prstGeom prst="rect">
          <a:avLst/>
        </a:prstGeom>
        <a:solidFill>
          <a:schemeClr val="lt1">
            <a:hueOff val="0"/>
            <a:satOff val="0"/>
            <a:lumOff val="0"/>
            <a:alphaOff val="0"/>
          </a:schemeClr>
        </a:solidFill>
        <a:ln w="9525" cap="flat" cmpd="sng" algn="ctr">
          <a:solidFill>
            <a:schemeClr val="accent5">
              <a:hueOff val="5129271"/>
              <a:satOff val="-1832"/>
              <a:lumOff val="294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Use</a:t>
          </a:r>
        </a:p>
      </dsp:txBody>
      <dsp:txXfrm>
        <a:off x="0" y="1327910"/>
        <a:ext cx="1336675" cy="625354"/>
      </dsp:txXfrm>
    </dsp:sp>
    <dsp:sp modelId="{67AD44F0-EA59-D949-9707-B33E4FCADFE2}">
      <dsp:nvSpPr>
        <dsp:cNvPr id="0" name=""/>
        <dsp:cNvSpPr/>
      </dsp:nvSpPr>
      <dsp:spPr>
        <a:xfrm>
          <a:off x="1336675" y="1990785"/>
          <a:ext cx="5346700" cy="625354"/>
        </a:xfrm>
        <a:prstGeom prst="rect">
          <a:avLst/>
        </a:prstGeom>
        <a:gradFill rotWithShape="0">
          <a:gsLst>
            <a:gs pos="0">
              <a:schemeClr val="accent5">
                <a:hueOff val="7693906"/>
                <a:satOff val="-2748"/>
                <a:lumOff val="4412"/>
                <a:alphaOff val="0"/>
                <a:tint val="94000"/>
                <a:satMod val="100000"/>
                <a:lumMod val="108000"/>
              </a:schemeClr>
            </a:gs>
            <a:gs pos="50000">
              <a:schemeClr val="accent5">
                <a:hueOff val="7693906"/>
                <a:satOff val="-2748"/>
                <a:lumOff val="4412"/>
                <a:alphaOff val="0"/>
                <a:tint val="98000"/>
                <a:shade val="100000"/>
                <a:satMod val="100000"/>
                <a:lumMod val="100000"/>
              </a:schemeClr>
            </a:gs>
            <a:gs pos="100000">
              <a:schemeClr val="accent5">
                <a:hueOff val="7693906"/>
                <a:satOff val="-2748"/>
                <a:lumOff val="4412"/>
                <a:alphaOff val="0"/>
                <a:shade val="72000"/>
                <a:satMod val="120000"/>
                <a:lumMod val="100000"/>
              </a:schemeClr>
            </a:gs>
          </a:gsLst>
          <a:lin ang="5400000" scaled="0"/>
        </a:gradFill>
        <a:ln w="9525" cap="flat" cmpd="sng" algn="ctr">
          <a:solidFill>
            <a:schemeClr val="accent5">
              <a:hueOff val="7693906"/>
              <a:satOff val="-2748"/>
              <a:lumOff val="4412"/>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Be kind and professional with your clients</a:t>
          </a:r>
        </a:p>
      </dsp:txBody>
      <dsp:txXfrm>
        <a:off x="1336675" y="1990785"/>
        <a:ext cx="5346700" cy="625354"/>
      </dsp:txXfrm>
    </dsp:sp>
    <dsp:sp modelId="{21C65C79-C124-5441-944C-D877A03C5B0A}">
      <dsp:nvSpPr>
        <dsp:cNvPr id="0" name=""/>
        <dsp:cNvSpPr/>
      </dsp:nvSpPr>
      <dsp:spPr>
        <a:xfrm>
          <a:off x="0" y="1990785"/>
          <a:ext cx="1336675" cy="625354"/>
        </a:xfrm>
        <a:prstGeom prst="rect">
          <a:avLst/>
        </a:prstGeom>
        <a:solidFill>
          <a:schemeClr val="lt1">
            <a:hueOff val="0"/>
            <a:satOff val="0"/>
            <a:lumOff val="0"/>
            <a:alphaOff val="0"/>
          </a:schemeClr>
        </a:solidFill>
        <a:ln w="9525" cap="flat" cmpd="sng" algn="ctr">
          <a:solidFill>
            <a:schemeClr val="accent5">
              <a:hueOff val="7693906"/>
              <a:satOff val="-2748"/>
              <a:lumOff val="4412"/>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Be</a:t>
          </a:r>
        </a:p>
      </dsp:txBody>
      <dsp:txXfrm>
        <a:off x="0" y="1990785"/>
        <a:ext cx="1336675" cy="625354"/>
      </dsp:txXfrm>
    </dsp:sp>
    <dsp:sp modelId="{81777C53-4A38-8242-8F53-C52689AE548F}">
      <dsp:nvSpPr>
        <dsp:cNvPr id="0" name=""/>
        <dsp:cNvSpPr/>
      </dsp:nvSpPr>
      <dsp:spPr>
        <a:xfrm>
          <a:off x="1336675" y="2653660"/>
          <a:ext cx="5346700" cy="625354"/>
        </a:xfrm>
        <a:prstGeom prst="rect">
          <a:avLst/>
        </a:prstGeom>
        <a:gradFill rotWithShape="0">
          <a:gsLst>
            <a:gs pos="0">
              <a:schemeClr val="accent5">
                <a:hueOff val="10258542"/>
                <a:satOff val="-3664"/>
                <a:lumOff val="5883"/>
                <a:alphaOff val="0"/>
                <a:tint val="94000"/>
                <a:satMod val="100000"/>
                <a:lumMod val="108000"/>
              </a:schemeClr>
            </a:gs>
            <a:gs pos="50000">
              <a:schemeClr val="accent5">
                <a:hueOff val="10258542"/>
                <a:satOff val="-3664"/>
                <a:lumOff val="5883"/>
                <a:alphaOff val="0"/>
                <a:tint val="98000"/>
                <a:shade val="100000"/>
                <a:satMod val="100000"/>
                <a:lumMod val="100000"/>
              </a:schemeClr>
            </a:gs>
            <a:gs pos="100000">
              <a:schemeClr val="accent5">
                <a:hueOff val="10258542"/>
                <a:satOff val="-3664"/>
                <a:lumOff val="5883"/>
                <a:alphaOff val="0"/>
                <a:shade val="72000"/>
                <a:satMod val="120000"/>
                <a:lumMod val="100000"/>
              </a:schemeClr>
            </a:gs>
          </a:gsLst>
          <a:lin ang="5400000" scaled="0"/>
        </a:gradFill>
        <a:ln w="9525" cap="flat" cmpd="sng" algn="ctr">
          <a:solidFill>
            <a:schemeClr val="accent5">
              <a:hueOff val="10258542"/>
              <a:satOff val="-3664"/>
              <a:lumOff val="5883"/>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Refer when you know it is in the interest of your client</a:t>
          </a:r>
        </a:p>
      </dsp:txBody>
      <dsp:txXfrm>
        <a:off x="1336675" y="2653660"/>
        <a:ext cx="5346700" cy="625354"/>
      </dsp:txXfrm>
    </dsp:sp>
    <dsp:sp modelId="{3CAD19FF-E9EC-A44E-A178-D7D5FF8CA60C}">
      <dsp:nvSpPr>
        <dsp:cNvPr id="0" name=""/>
        <dsp:cNvSpPr/>
      </dsp:nvSpPr>
      <dsp:spPr>
        <a:xfrm>
          <a:off x="0" y="2653660"/>
          <a:ext cx="1336675" cy="625354"/>
        </a:xfrm>
        <a:prstGeom prst="rect">
          <a:avLst/>
        </a:prstGeom>
        <a:solidFill>
          <a:schemeClr val="lt1">
            <a:hueOff val="0"/>
            <a:satOff val="0"/>
            <a:lumOff val="0"/>
            <a:alphaOff val="0"/>
          </a:schemeClr>
        </a:solidFill>
        <a:ln w="9525" cap="flat" cmpd="sng" algn="ctr">
          <a:solidFill>
            <a:schemeClr val="accent5">
              <a:hueOff val="10258542"/>
              <a:satOff val="-3664"/>
              <a:lumOff val="588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Refer</a:t>
          </a:r>
        </a:p>
      </dsp:txBody>
      <dsp:txXfrm>
        <a:off x="0" y="2653660"/>
        <a:ext cx="1336675" cy="625354"/>
      </dsp:txXfrm>
    </dsp:sp>
    <dsp:sp modelId="{E38D0E72-B0CE-8D4E-BCD7-1402B9AD2223}">
      <dsp:nvSpPr>
        <dsp:cNvPr id="0" name=""/>
        <dsp:cNvSpPr/>
      </dsp:nvSpPr>
      <dsp:spPr>
        <a:xfrm>
          <a:off x="1336675" y="3316536"/>
          <a:ext cx="5346700" cy="625354"/>
        </a:xfrm>
        <a:prstGeom prst="rect">
          <a:avLst/>
        </a:prstGeom>
        <a:gradFill rotWithShape="0">
          <a:gsLst>
            <a:gs pos="0">
              <a:schemeClr val="accent5">
                <a:hueOff val="12823176"/>
                <a:satOff val="-4580"/>
                <a:lumOff val="7354"/>
                <a:alphaOff val="0"/>
                <a:tint val="94000"/>
                <a:satMod val="100000"/>
                <a:lumMod val="108000"/>
              </a:schemeClr>
            </a:gs>
            <a:gs pos="50000">
              <a:schemeClr val="accent5">
                <a:hueOff val="12823176"/>
                <a:satOff val="-4580"/>
                <a:lumOff val="7354"/>
                <a:alphaOff val="0"/>
                <a:tint val="98000"/>
                <a:shade val="100000"/>
                <a:satMod val="100000"/>
                <a:lumMod val="100000"/>
              </a:schemeClr>
            </a:gs>
            <a:gs pos="100000">
              <a:schemeClr val="accent5">
                <a:hueOff val="12823176"/>
                <a:satOff val="-4580"/>
                <a:lumOff val="7354"/>
                <a:alphaOff val="0"/>
                <a:shade val="72000"/>
                <a:satMod val="120000"/>
                <a:lumMod val="100000"/>
              </a:schemeClr>
            </a:gs>
          </a:gsLst>
          <a:lin ang="5400000" scaled="0"/>
        </a:gradFill>
        <a:ln w="9525" cap="flat" cmpd="sng" algn="ctr">
          <a:solidFill>
            <a:schemeClr val="accent5">
              <a:hueOff val="12823176"/>
              <a:satOff val="-4580"/>
              <a:lumOff val="7354"/>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Recognize when you get off task with clients and redirect yourself</a:t>
          </a:r>
        </a:p>
      </dsp:txBody>
      <dsp:txXfrm>
        <a:off x="1336675" y="3316536"/>
        <a:ext cx="5346700" cy="625354"/>
      </dsp:txXfrm>
    </dsp:sp>
    <dsp:sp modelId="{F9739368-B933-A346-9AF4-0B9A7047F780}">
      <dsp:nvSpPr>
        <dsp:cNvPr id="0" name=""/>
        <dsp:cNvSpPr/>
      </dsp:nvSpPr>
      <dsp:spPr>
        <a:xfrm>
          <a:off x="0" y="3316536"/>
          <a:ext cx="1336675" cy="625354"/>
        </a:xfrm>
        <a:prstGeom prst="rect">
          <a:avLst/>
        </a:prstGeom>
        <a:solidFill>
          <a:schemeClr val="lt1">
            <a:hueOff val="0"/>
            <a:satOff val="0"/>
            <a:lumOff val="0"/>
            <a:alphaOff val="0"/>
          </a:schemeClr>
        </a:solidFill>
        <a:ln w="9525" cap="flat" cmpd="sng" algn="ctr">
          <a:solidFill>
            <a:schemeClr val="accent5">
              <a:hueOff val="12823176"/>
              <a:satOff val="-4580"/>
              <a:lumOff val="7354"/>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Recognize</a:t>
          </a:r>
        </a:p>
      </dsp:txBody>
      <dsp:txXfrm>
        <a:off x="0" y="3316536"/>
        <a:ext cx="1336675" cy="625354"/>
      </dsp:txXfrm>
    </dsp:sp>
    <dsp:sp modelId="{DE4B05A1-76DE-D444-B534-6AD5D1193EE9}">
      <dsp:nvSpPr>
        <dsp:cNvPr id="0" name=""/>
        <dsp:cNvSpPr/>
      </dsp:nvSpPr>
      <dsp:spPr>
        <a:xfrm>
          <a:off x="1336675" y="3979411"/>
          <a:ext cx="5346700" cy="625354"/>
        </a:xfrm>
        <a:prstGeom prst="rect">
          <a:avLst/>
        </a:prstGeom>
        <a:gradFill rotWithShape="0">
          <a:gsLst>
            <a:gs pos="0">
              <a:schemeClr val="accent5">
                <a:hueOff val="15387812"/>
                <a:satOff val="-5496"/>
                <a:lumOff val="8825"/>
                <a:alphaOff val="0"/>
                <a:tint val="94000"/>
                <a:satMod val="100000"/>
                <a:lumMod val="108000"/>
              </a:schemeClr>
            </a:gs>
            <a:gs pos="50000">
              <a:schemeClr val="accent5">
                <a:hueOff val="15387812"/>
                <a:satOff val="-5496"/>
                <a:lumOff val="8825"/>
                <a:alphaOff val="0"/>
                <a:tint val="98000"/>
                <a:shade val="100000"/>
                <a:satMod val="100000"/>
                <a:lumMod val="100000"/>
              </a:schemeClr>
            </a:gs>
            <a:gs pos="100000">
              <a:schemeClr val="accent5">
                <a:hueOff val="15387812"/>
                <a:satOff val="-5496"/>
                <a:lumOff val="8825"/>
                <a:alphaOff val="0"/>
                <a:shade val="72000"/>
                <a:satMod val="120000"/>
                <a:lumMod val="100000"/>
              </a:schemeClr>
            </a:gs>
          </a:gsLst>
          <a:lin ang="5400000" scaled="0"/>
        </a:gradFill>
        <a:ln w="9525" cap="flat" cmpd="sng" algn="ctr">
          <a:solidFill>
            <a:schemeClr val="accent5">
              <a:hueOff val="15387812"/>
              <a:satOff val="-5496"/>
              <a:lumOff val="8825"/>
              <a:alphaOff val="0"/>
            </a:schemeClr>
          </a:solidFill>
          <a:prstDash val="solid"/>
        </a:ln>
        <a:effectLst>
          <a:outerShdw blurRad="50800" dist="25400" dir="5400000" rotWithShape="0">
            <a:srgbClr val="000000">
              <a:alpha val="28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03741" tIns="158840" rIns="103741" bIns="158840" numCol="1" spcCol="1270" anchor="ctr" anchorCtr="0">
          <a:noAutofit/>
        </a:bodyPr>
        <a:lstStyle/>
        <a:p>
          <a:pPr marL="0" lvl="0" indent="0" algn="l" defTabSz="666750">
            <a:lnSpc>
              <a:spcPct val="90000"/>
            </a:lnSpc>
            <a:spcBef>
              <a:spcPct val="0"/>
            </a:spcBef>
            <a:spcAft>
              <a:spcPct val="35000"/>
            </a:spcAft>
            <a:buNone/>
          </a:pPr>
          <a:r>
            <a:rPr lang="en-US" sz="1500" kern="1200"/>
            <a:t>Treat each client with unconditional positive regard</a:t>
          </a:r>
        </a:p>
      </dsp:txBody>
      <dsp:txXfrm>
        <a:off x="1336675" y="3979411"/>
        <a:ext cx="5346700" cy="625354"/>
      </dsp:txXfrm>
    </dsp:sp>
    <dsp:sp modelId="{AA85E1DD-7287-6345-BEF7-47704A874320}">
      <dsp:nvSpPr>
        <dsp:cNvPr id="0" name=""/>
        <dsp:cNvSpPr/>
      </dsp:nvSpPr>
      <dsp:spPr>
        <a:xfrm>
          <a:off x="0" y="3979411"/>
          <a:ext cx="1336675" cy="625354"/>
        </a:xfrm>
        <a:prstGeom prst="rect">
          <a:avLst/>
        </a:prstGeom>
        <a:solidFill>
          <a:schemeClr val="lt1">
            <a:hueOff val="0"/>
            <a:satOff val="0"/>
            <a:lumOff val="0"/>
            <a:alphaOff val="0"/>
          </a:schemeClr>
        </a:solidFill>
        <a:ln w="9525" cap="flat" cmpd="sng" algn="ctr">
          <a:solidFill>
            <a:schemeClr val="accent5">
              <a:hueOff val="15387812"/>
              <a:satOff val="-5496"/>
              <a:lumOff val="8825"/>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732" tIns="61771" rIns="70732" bIns="61771" numCol="1" spcCol="1270" anchor="ctr" anchorCtr="0">
          <a:noAutofit/>
        </a:bodyPr>
        <a:lstStyle/>
        <a:p>
          <a:pPr marL="0" lvl="0" indent="0" algn="ctr" defTabSz="844550">
            <a:lnSpc>
              <a:spcPct val="90000"/>
            </a:lnSpc>
            <a:spcBef>
              <a:spcPct val="0"/>
            </a:spcBef>
            <a:spcAft>
              <a:spcPct val="35000"/>
            </a:spcAft>
            <a:buNone/>
          </a:pPr>
          <a:r>
            <a:rPr lang="en-US" sz="1900" kern="1200"/>
            <a:t>Treat</a:t>
          </a:r>
        </a:p>
      </dsp:txBody>
      <dsp:txXfrm>
        <a:off x="0" y="3979411"/>
        <a:ext cx="1336675" cy="62535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9C94E-6E46-C44D-8A3F-DFFC02E25C13}" type="datetimeFigureOut">
              <a:rPr lang="en-US" smtClean="0"/>
              <a:t>1/14/2021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46A051-FD5E-CE4C-A7F2-BC216DD28CC4}" type="slidenum">
              <a:rPr lang="en-US" smtClean="0"/>
              <a:t>‹#›</a:t>
            </a:fld>
            <a:endParaRPr lang="en-US" dirty="0"/>
          </a:p>
        </p:txBody>
      </p:sp>
    </p:spTree>
    <p:extLst>
      <p:ext uri="{BB962C8B-B14F-4D97-AF65-F5344CB8AC3E}">
        <p14:creationId xmlns:p14="http://schemas.microsoft.com/office/powerpoint/2010/main" val="33071148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C1A96E8B-170D-0B4C-BF0A-D5D137EEA3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A5438732-208D-6F40-858B-AC961BEEA9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81924" name="Slide Number Placeholder 3">
            <a:extLst>
              <a:ext uri="{FF2B5EF4-FFF2-40B4-BE49-F238E27FC236}">
                <a16:creationId xmlns:a16="http://schemas.microsoft.com/office/drawing/2014/main" id="{B26873B0-F497-A84A-BD37-69D714FF0B4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D45492D-C91D-4E4F-850F-28937206E97A}" type="slidenum">
              <a:rPr lang="en-US" altLang="en-US"/>
              <a:pPr eaLnBrk="1" hangingPunct="1"/>
              <a:t>4</a:t>
            </a:fld>
            <a:endParaRPr lang="en-US" altLang="en-US" dirty="0"/>
          </a:p>
        </p:txBody>
      </p:sp>
    </p:spTree>
    <p:extLst>
      <p:ext uri="{BB962C8B-B14F-4D97-AF65-F5344CB8AC3E}">
        <p14:creationId xmlns:p14="http://schemas.microsoft.com/office/powerpoint/2010/main" val="4066634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EA8211FE-5C2B-2349-835C-B1DA4BA4C61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C30D61F-8669-9547-9990-F969785A079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1380" name="Slide Number Placeholder 3">
            <a:extLst>
              <a:ext uri="{FF2B5EF4-FFF2-40B4-BE49-F238E27FC236}">
                <a16:creationId xmlns:a16="http://schemas.microsoft.com/office/drawing/2014/main" id="{5D574A8C-63B9-7545-9137-DAD1DBFCEFE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9CB0123-C720-FB44-8CC1-B481CCE44C51}" type="slidenum">
              <a:rPr lang="en-US" altLang="en-US"/>
              <a:pPr eaLnBrk="1" hangingPunct="1"/>
              <a:t>17</a:t>
            </a:fld>
            <a:endParaRPr lang="en-US" altLang="en-US"/>
          </a:p>
        </p:txBody>
      </p:sp>
    </p:spTree>
    <p:extLst>
      <p:ext uri="{BB962C8B-B14F-4D97-AF65-F5344CB8AC3E}">
        <p14:creationId xmlns:p14="http://schemas.microsoft.com/office/powerpoint/2010/main" val="9025132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A5ED1C27-65B6-2F4B-A6C2-0EDA0A647B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8D3FBD11-1853-0C4D-99A6-F8E3F4CCC66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2404" name="Slide Number Placeholder 3">
            <a:extLst>
              <a:ext uri="{FF2B5EF4-FFF2-40B4-BE49-F238E27FC236}">
                <a16:creationId xmlns:a16="http://schemas.microsoft.com/office/drawing/2014/main" id="{9968CEE1-E193-5A4F-B4A4-D944B8473D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F14E243-2241-CC4A-9797-428C9DA41326}" type="slidenum">
              <a:rPr lang="en-US" altLang="en-US"/>
              <a:pPr eaLnBrk="1" hangingPunct="1"/>
              <a:t>19</a:t>
            </a:fld>
            <a:endParaRPr lang="en-US" altLang="en-US"/>
          </a:p>
        </p:txBody>
      </p:sp>
    </p:spTree>
    <p:extLst>
      <p:ext uri="{BB962C8B-B14F-4D97-AF65-F5344CB8AC3E}">
        <p14:creationId xmlns:p14="http://schemas.microsoft.com/office/powerpoint/2010/main" val="241371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6784C76C-8B18-C846-AD23-EB18DA24C2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57399CD-DD7A-0F47-AAC6-56FCD6FB65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3428" name="Slide Number Placeholder 3">
            <a:extLst>
              <a:ext uri="{FF2B5EF4-FFF2-40B4-BE49-F238E27FC236}">
                <a16:creationId xmlns:a16="http://schemas.microsoft.com/office/drawing/2014/main" id="{4240FC9C-A9A5-B244-B29E-64FD25C93C8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70A1B0E-D2C9-4A47-A4AF-0FA55E155708}" type="slidenum">
              <a:rPr lang="en-US" altLang="en-US"/>
              <a:pPr eaLnBrk="1" hangingPunct="1"/>
              <a:t>20</a:t>
            </a:fld>
            <a:endParaRPr lang="en-US" altLang="en-US"/>
          </a:p>
        </p:txBody>
      </p:sp>
    </p:spTree>
    <p:extLst>
      <p:ext uri="{BB962C8B-B14F-4D97-AF65-F5344CB8AC3E}">
        <p14:creationId xmlns:p14="http://schemas.microsoft.com/office/powerpoint/2010/main" val="24207284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6F82FDAA-5291-8841-8743-260F552348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A8F1A6C2-46BF-7943-BD9E-46D64EBC454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4452" name="Slide Number Placeholder 3">
            <a:extLst>
              <a:ext uri="{FF2B5EF4-FFF2-40B4-BE49-F238E27FC236}">
                <a16:creationId xmlns:a16="http://schemas.microsoft.com/office/drawing/2014/main" id="{EF23B4C6-10FC-2647-ADB7-A8587B0604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4A8DC75-35F5-2540-9B8A-D0C87CC0D180}" type="slidenum">
              <a:rPr lang="en-US" altLang="en-US"/>
              <a:pPr eaLnBrk="1" hangingPunct="1"/>
              <a:t>21</a:t>
            </a:fld>
            <a:endParaRPr lang="en-US" altLang="en-US"/>
          </a:p>
        </p:txBody>
      </p:sp>
    </p:spTree>
    <p:extLst>
      <p:ext uri="{BB962C8B-B14F-4D97-AF65-F5344CB8AC3E}">
        <p14:creationId xmlns:p14="http://schemas.microsoft.com/office/powerpoint/2010/main" val="2826658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E8347CFD-AA69-0C4E-8CBA-0FDCED33AE5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0F37F0F3-6900-FA43-A9BE-37B4248C131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5476" name="Slide Number Placeholder 3">
            <a:extLst>
              <a:ext uri="{FF2B5EF4-FFF2-40B4-BE49-F238E27FC236}">
                <a16:creationId xmlns:a16="http://schemas.microsoft.com/office/drawing/2014/main" id="{810AB071-ABF8-774F-9BFD-C89F5C4E27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2413F1-92DF-154A-ACC5-A7E9A7190B48}" type="slidenum">
              <a:rPr lang="en-US" altLang="en-US"/>
              <a:pPr eaLnBrk="1" hangingPunct="1"/>
              <a:t>22</a:t>
            </a:fld>
            <a:endParaRPr lang="en-US" altLang="en-US"/>
          </a:p>
        </p:txBody>
      </p:sp>
    </p:spTree>
    <p:extLst>
      <p:ext uri="{BB962C8B-B14F-4D97-AF65-F5344CB8AC3E}">
        <p14:creationId xmlns:p14="http://schemas.microsoft.com/office/powerpoint/2010/main" val="2294908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D6407BBE-2293-434A-8EAB-00682D2D99F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C2511367-4511-E443-A37D-DBC868E2AE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6500" name="Slide Number Placeholder 3">
            <a:extLst>
              <a:ext uri="{FF2B5EF4-FFF2-40B4-BE49-F238E27FC236}">
                <a16:creationId xmlns:a16="http://schemas.microsoft.com/office/drawing/2014/main" id="{DC7F899A-6655-A54A-B3D5-4D16C977E1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C90EA7-8E85-904C-AC44-BE8052F6EE92}" type="slidenum">
              <a:rPr lang="en-US" altLang="en-US"/>
              <a:pPr eaLnBrk="1" hangingPunct="1"/>
              <a:t>23</a:t>
            </a:fld>
            <a:endParaRPr lang="en-US" altLang="en-US"/>
          </a:p>
        </p:txBody>
      </p:sp>
    </p:spTree>
    <p:extLst>
      <p:ext uri="{BB962C8B-B14F-4D97-AF65-F5344CB8AC3E}">
        <p14:creationId xmlns:p14="http://schemas.microsoft.com/office/powerpoint/2010/main" val="352797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DF8A8EAF-9A16-CA45-AE0C-E66F193AEB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246D5422-47C4-BD47-A388-094D1BE9417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07524" name="Slide Number Placeholder 3">
            <a:extLst>
              <a:ext uri="{FF2B5EF4-FFF2-40B4-BE49-F238E27FC236}">
                <a16:creationId xmlns:a16="http://schemas.microsoft.com/office/drawing/2014/main" id="{324D808A-DFDF-2846-8797-365969E4FA2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714263-4BEF-9640-84D1-B4016DC498DD}" type="slidenum">
              <a:rPr lang="en-US" altLang="en-US"/>
              <a:pPr eaLnBrk="1" hangingPunct="1"/>
              <a:t>24</a:t>
            </a:fld>
            <a:endParaRPr lang="en-US" altLang="en-US"/>
          </a:p>
        </p:txBody>
      </p:sp>
    </p:spTree>
    <p:extLst>
      <p:ext uri="{BB962C8B-B14F-4D97-AF65-F5344CB8AC3E}">
        <p14:creationId xmlns:p14="http://schemas.microsoft.com/office/powerpoint/2010/main" val="38760872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387F381A-4CCC-824F-B0BE-C71AE59821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8E1D738E-A468-B849-9C6B-0B22B3B0DE7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8548" name="Slide Number Placeholder 3">
            <a:extLst>
              <a:ext uri="{FF2B5EF4-FFF2-40B4-BE49-F238E27FC236}">
                <a16:creationId xmlns:a16="http://schemas.microsoft.com/office/drawing/2014/main" id="{1930A655-66F2-E440-A8EC-AD1A44316F7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BFA39E-EB4B-2342-A034-62508E1DF233}" type="slidenum">
              <a:rPr lang="en-US" altLang="en-US"/>
              <a:pPr eaLnBrk="1" hangingPunct="1"/>
              <a:t>25</a:t>
            </a:fld>
            <a:endParaRPr lang="en-US" altLang="en-US"/>
          </a:p>
        </p:txBody>
      </p:sp>
    </p:spTree>
    <p:extLst>
      <p:ext uri="{BB962C8B-B14F-4D97-AF65-F5344CB8AC3E}">
        <p14:creationId xmlns:p14="http://schemas.microsoft.com/office/powerpoint/2010/main" val="929802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9B0C9D10-00EB-034B-A841-2AB6F12A21D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337A2846-46E4-3A47-8EC6-4DAE52242F1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09572" name="Slide Number Placeholder 3">
            <a:extLst>
              <a:ext uri="{FF2B5EF4-FFF2-40B4-BE49-F238E27FC236}">
                <a16:creationId xmlns:a16="http://schemas.microsoft.com/office/drawing/2014/main" id="{C0916A66-B85D-9A42-B475-F80E44E513F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506170-901A-F24A-AA5B-5903F8309AE6}" type="slidenum">
              <a:rPr lang="en-US" altLang="en-US"/>
              <a:pPr eaLnBrk="1" hangingPunct="1"/>
              <a:t>26</a:t>
            </a:fld>
            <a:endParaRPr lang="en-US" altLang="en-US"/>
          </a:p>
        </p:txBody>
      </p:sp>
    </p:spTree>
    <p:extLst>
      <p:ext uri="{BB962C8B-B14F-4D97-AF65-F5344CB8AC3E}">
        <p14:creationId xmlns:p14="http://schemas.microsoft.com/office/powerpoint/2010/main" val="41571306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8310F8C7-1EE2-6740-9407-70EF4A184A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21FA9D81-318F-6246-88D8-EFB068F86A7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0596" name="Slide Number Placeholder 3">
            <a:extLst>
              <a:ext uri="{FF2B5EF4-FFF2-40B4-BE49-F238E27FC236}">
                <a16:creationId xmlns:a16="http://schemas.microsoft.com/office/drawing/2014/main" id="{24AF1CC1-6D40-8043-83C8-63D57CB0728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94D5D34-3A7D-3E4C-98BA-85E0C55D0A5E}" type="slidenum">
              <a:rPr lang="en-US" altLang="en-US"/>
              <a:pPr eaLnBrk="1" hangingPunct="1"/>
              <a:t>27</a:t>
            </a:fld>
            <a:endParaRPr lang="en-US" altLang="en-US"/>
          </a:p>
        </p:txBody>
      </p:sp>
    </p:spTree>
    <p:extLst>
      <p:ext uri="{BB962C8B-B14F-4D97-AF65-F5344CB8AC3E}">
        <p14:creationId xmlns:p14="http://schemas.microsoft.com/office/powerpoint/2010/main" val="3520339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a:extLst>
              <a:ext uri="{FF2B5EF4-FFF2-40B4-BE49-F238E27FC236}">
                <a16:creationId xmlns:a16="http://schemas.microsoft.com/office/drawing/2014/main" id="{880B044E-395B-C64B-93C1-CF96F553E9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a:extLst>
              <a:ext uri="{FF2B5EF4-FFF2-40B4-BE49-F238E27FC236}">
                <a16:creationId xmlns:a16="http://schemas.microsoft.com/office/drawing/2014/main" id="{4FFF9590-B801-AD4E-B331-9552E9C09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83972" name="Slide Number Placeholder 3">
            <a:extLst>
              <a:ext uri="{FF2B5EF4-FFF2-40B4-BE49-F238E27FC236}">
                <a16:creationId xmlns:a16="http://schemas.microsoft.com/office/drawing/2014/main" id="{2B324FEF-8D12-8C43-9180-4BA9BF4FFB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3DF09E4-9B26-FB42-808E-1976F036EFE1}" type="slidenum">
              <a:rPr lang="en-US" altLang="en-US"/>
              <a:pPr eaLnBrk="1" hangingPunct="1"/>
              <a:t>6</a:t>
            </a:fld>
            <a:endParaRPr lang="en-US" altLang="en-US" dirty="0"/>
          </a:p>
        </p:txBody>
      </p:sp>
    </p:spTree>
    <p:extLst>
      <p:ext uri="{BB962C8B-B14F-4D97-AF65-F5344CB8AC3E}">
        <p14:creationId xmlns:p14="http://schemas.microsoft.com/office/powerpoint/2010/main" val="401610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0021704C-2152-744E-9AB3-1CC87B297EE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93F1815D-5718-454B-8345-6F5CAA280E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1620" name="Slide Number Placeholder 3">
            <a:extLst>
              <a:ext uri="{FF2B5EF4-FFF2-40B4-BE49-F238E27FC236}">
                <a16:creationId xmlns:a16="http://schemas.microsoft.com/office/drawing/2014/main" id="{9D374FDE-E73C-544A-A9E2-EDEDDBB2C6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7459C9-2853-AA4F-A2FA-631025BF4776}" type="slidenum">
              <a:rPr lang="en-US" altLang="en-US"/>
              <a:pPr eaLnBrk="1" hangingPunct="1"/>
              <a:t>28</a:t>
            </a:fld>
            <a:endParaRPr lang="en-US" altLang="en-US"/>
          </a:p>
        </p:txBody>
      </p:sp>
    </p:spTree>
    <p:extLst>
      <p:ext uri="{BB962C8B-B14F-4D97-AF65-F5344CB8AC3E}">
        <p14:creationId xmlns:p14="http://schemas.microsoft.com/office/powerpoint/2010/main" val="2502251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7D98C6CD-6AF1-ED4A-A68F-E37F47F7F2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a:extLst>
              <a:ext uri="{FF2B5EF4-FFF2-40B4-BE49-F238E27FC236}">
                <a16:creationId xmlns:a16="http://schemas.microsoft.com/office/drawing/2014/main" id="{5C8A9892-507C-7B47-AB8F-0A2138F62F2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2644" name="Slide Number Placeholder 3">
            <a:extLst>
              <a:ext uri="{FF2B5EF4-FFF2-40B4-BE49-F238E27FC236}">
                <a16:creationId xmlns:a16="http://schemas.microsoft.com/office/drawing/2014/main" id="{0FF0CEB9-230F-8A4B-A233-DC3378BF0F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3DE44E-21E2-964C-886B-8BCD9D250C48}" type="slidenum">
              <a:rPr lang="en-US" altLang="en-US"/>
              <a:pPr eaLnBrk="1" hangingPunct="1"/>
              <a:t>29</a:t>
            </a:fld>
            <a:endParaRPr lang="en-US" altLang="en-US"/>
          </a:p>
        </p:txBody>
      </p:sp>
    </p:spTree>
    <p:extLst>
      <p:ext uri="{BB962C8B-B14F-4D97-AF65-F5344CB8AC3E}">
        <p14:creationId xmlns:p14="http://schemas.microsoft.com/office/powerpoint/2010/main" val="31782617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2A5DEBD6-F593-D34F-A4D2-A8DE4180928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487FCB0B-3824-0F49-9ED2-AEE66358FC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5716" name="Slide Number Placeholder 3">
            <a:extLst>
              <a:ext uri="{FF2B5EF4-FFF2-40B4-BE49-F238E27FC236}">
                <a16:creationId xmlns:a16="http://schemas.microsoft.com/office/drawing/2014/main" id="{AB4B1D8D-0647-DC4C-BBCD-44EDB44BFF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A6F6176-11E6-EF4E-B8AD-4F7C52C07780}" type="slidenum">
              <a:rPr lang="en-US" altLang="en-US"/>
              <a:pPr eaLnBrk="1" hangingPunct="1"/>
              <a:t>30</a:t>
            </a:fld>
            <a:endParaRPr lang="en-US" altLang="en-US"/>
          </a:p>
        </p:txBody>
      </p:sp>
    </p:spTree>
    <p:extLst>
      <p:ext uri="{BB962C8B-B14F-4D97-AF65-F5344CB8AC3E}">
        <p14:creationId xmlns:p14="http://schemas.microsoft.com/office/powerpoint/2010/main" val="1154739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03356552-F58C-4A41-864C-7E1872D7261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DD547990-E03E-7C43-B623-74F75A59C26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16740" name="Slide Number Placeholder 3">
            <a:extLst>
              <a:ext uri="{FF2B5EF4-FFF2-40B4-BE49-F238E27FC236}">
                <a16:creationId xmlns:a16="http://schemas.microsoft.com/office/drawing/2014/main" id="{38256615-C8BA-C84C-B3D2-1DBC1CC7460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0752660-2DBA-C940-80B8-390F22F9C130}" type="slidenum">
              <a:rPr lang="en-US" altLang="en-US"/>
              <a:pPr eaLnBrk="1" hangingPunct="1"/>
              <a:t>31</a:t>
            </a:fld>
            <a:endParaRPr lang="en-US" altLang="en-US"/>
          </a:p>
        </p:txBody>
      </p:sp>
    </p:spTree>
    <p:extLst>
      <p:ext uri="{BB962C8B-B14F-4D97-AF65-F5344CB8AC3E}">
        <p14:creationId xmlns:p14="http://schemas.microsoft.com/office/powerpoint/2010/main" val="37147960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FFC9B1F4-F949-0E44-A293-934EC2F1EC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26A9F4B1-60F8-4047-8604-88F032AF210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7764" name="Slide Number Placeholder 3">
            <a:extLst>
              <a:ext uri="{FF2B5EF4-FFF2-40B4-BE49-F238E27FC236}">
                <a16:creationId xmlns:a16="http://schemas.microsoft.com/office/drawing/2014/main" id="{51361E67-CADE-5548-855C-2D0C1DD0932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3E2D63-7861-2E45-B0FF-0B8399928142}" type="slidenum">
              <a:rPr lang="en-US" altLang="en-US"/>
              <a:pPr eaLnBrk="1" hangingPunct="1"/>
              <a:t>32</a:t>
            </a:fld>
            <a:endParaRPr lang="en-US" altLang="en-US"/>
          </a:p>
        </p:txBody>
      </p:sp>
    </p:spTree>
    <p:extLst>
      <p:ext uri="{BB962C8B-B14F-4D97-AF65-F5344CB8AC3E}">
        <p14:creationId xmlns:p14="http://schemas.microsoft.com/office/powerpoint/2010/main" val="953658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A7E7747A-3D78-9A48-B9D5-4636E53F450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FC7272E9-B8D4-4444-9549-5A01BEC00E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8788" name="Slide Number Placeholder 3">
            <a:extLst>
              <a:ext uri="{FF2B5EF4-FFF2-40B4-BE49-F238E27FC236}">
                <a16:creationId xmlns:a16="http://schemas.microsoft.com/office/drawing/2014/main" id="{0EECC134-7049-C349-81B8-8AD47887E4C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C88A5A-8D57-0442-95A9-2E06D04DE55F}" type="slidenum">
              <a:rPr lang="en-US" altLang="en-US"/>
              <a:pPr eaLnBrk="1" hangingPunct="1"/>
              <a:t>33</a:t>
            </a:fld>
            <a:endParaRPr lang="en-US" altLang="en-US"/>
          </a:p>
        </p:txBody>
      </p:sp>
    </p:spTree>
    <p:extLst>
      <p:ext uri="{BB962C8B-B14F-4D97-AF65-F5344CB8AC3E}">
        <p14:creationId xmlns:p14="http://schemas.microsoft.com/office/powerpoint/2010/main" val="39007221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2F6F1EB9-49D1-FC49-A49C-06A6BEA2F1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C26C3715-E41E-4A41-A13F-D5B0D630B1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9812" name="Slide Number Placeholder 3">
            <a:extLst>
              <a:ext uri="{FF2B5EF4-FFF2-40B4-BE49-F238E27FC236}">
                <a16:creationId xmlns:a16="http://schemas.microsoft.com/office/drawing/2014/main" id="{4FFD590D-E907-7F4A-B38D-1F15063CAA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50B9F8D-9C28-3B4F-8287-D476BE532886}" type="slidenum">
              <a:rPr lang="en-US" altLang="en-US"/>
              <a:pPr eaLnBrk="1" hangingPunct="1"/>
              <a:t>34</a:t>
            </a:fld>
            <a:endParaRPr lang="en-US" altLang="en-US"/>
          </a:p>
        </p:txBody>
      </p:sp>
    </p:spTree>
    <p:extLst>
      <p:ext uri="{BB962C8B-B14F-4D97-AF65-F5344CB8AC3E}">
        <p14:creationId xmlns:p14="http://schemas.microsoft.com/office/powerpoint/2010/main" val="2218594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2ED968EF-2B3F-AF4F-977E-B363FF0CFD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CE2A0F5E-41A2-594F-A6E6-4E7EFE5944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0836" name="Slide Number Placeholder 3">
            <a:extLst>
              <a:ext uri="{FF2B5EF4-FFF2-40B4-BE49-F238E27FC236}">
                <a16:creationId xmlns:a16="http://schemas.microsoft.com/office/drawing/2014/main" id="{7328905B-C964-E840-BACB-54B77F69026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194BB66-A9BA-AA4E-BA12-36109105AF38}" type="slidenum">
              <a:rPr lang="en-US" altLang="en-US"/>
              <a:pPr eaLnBrk="1" hangingPunct="1"/>
              <a:t>35</a:t>
            </a:fld>
            <a:endParaRPr lang="en-US" altLang="en-US"/>
          </a:p>
        </p:txBody>
      </p:sp>
    </p:spTree>
    <p:extLst>
      <p:ext uri="{BB962C8B-B14F-4D97-AF65-F5344CB8AC3E}">
        <p14:creationId xmlns:p14="http://schemas.microsoft.com/office/powerpoint/2010/main" val="27497900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361C46ED-E0A9-E747-BCDF-CA230DC03C7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DBB8BE11-D50B-2949-84BF-603C635352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1860" name="Slide Number Placeholder 3">
            <a:extLst>
              <a:ext uri="{FF2B5EF4-FFF2-40B4-BE49-F238E27FC236}">
                <a16:creationId xmlns:a16="http://schemas.microsoft.com/office/drawing/2014/main" id="{0B6207ED-C6B8-A147-921B-B66848D0EC5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034E23F-D74D-5F41-9444-B1176D569B68}" type="slidenum">
              <a:rPr lang="en-US" altLang="en-US"/>
              <a:pPr eaLnBrk="1" hangingPunct="1"/>
              <a:t>36</a:t>
            </a:fld>
            <a:endParaRPr lang="en-US" altLang="en-US"/>
          </a:p>
        </p:txBody>
      </p:sp>
    </p:spTree>
    <p:extLst>
      <p:ext uri="{BB962C8B-B14F-4D97-AF65-F5344CB8AC3E}">
        <p14:creationId xmlns:p14="http://schemas.microsoft.com/office/powerpoint/2010/main" val="18027395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DF677C0F-EB59-6D4B-B550-54D7492559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2A5FA877-9153-8A43-950A-3A2626BA6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3908" name="Slide Number Placeholder 3">
            <a:extLst>
              <a:ext uri="{FF2B5EF4-FFF2-40B4-BE49-F238E27FC236}">
                <a16:creationId xmlns:a16="http://schemas.microsoft.com/office/drawing/2014/main" id="{AF7EF0AF-ECE4-1049-819C-CF2C2683128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B5424BA-42CB-D644-89D8-9A0489F937E2}" type="slidenum">
              <a:rPr lang="en-US" altLang="en-US"/>
              <a:pPr eaLnBrk="1" hangingPunct="1"/>
              <a:t>37</a:t>
            </a:fld>
            <a:endParaRPr lang="en-US" altLang="en-US"/>
          </a:p>
        </p:txBody>
      </p:sp>
    </p:spTree>
    <p:extLst>
      <p:ext uri="{BB962C8B-B14F-4D97-AF65-F5344CB8AC3E}">
        <p14:creationId xmlns:p14="http://schemas.microsoft.com/office/powerpoint/2010/main" val="1520264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6778DD76-0FED-FB45-9BDA-BBD1072F8A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15DFF1C8-CE8F-2244-AA2E-101DF17D42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84996" name="Slide Number Placeholder 3">
            <a:extLst>
              <a:ext uri="{FF2B5EF4-FFF2-40B4-BE49-F238E27FC236}">
                <a16:creationId xmlns:a16="http://schemas.microsoft.com/office/drawing/2014/main" id="{8C87E74B-6B5A-6B4E-B228-5AC8488982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DFDB6B9-646D-2A4B-B56E-960B34E8958F}" type="slidenum">
              <a:rPr lang="en-US" altLang="en-US"/>
              <a:pPr eaLnBrk="1" hangingPunct="1"/>
              <a:t>7</a:t>
            </a:fld>
            <a:endParaRPr lang="en-US" altLang="en-US" dirty="0"/>
          </a:p>
        </p:txBody>
      </p:sp>
    </p:spTree>
    <p:extLst>
      <p:ext uri="{BB962C8B-B14F-4D97-AF65-F5344CB8AC3E}">
        <p14:creationId xmlns:p14="http://schemas.microsoft.com/office/powerpoint/2010/main" val="1901848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66E53A30-5443-8D45-81A7-B5D9979975E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F4AC1178-92E6-8445-8DDD-F0376C6192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4932" name="Slide Number Placeholder 3">
            <a:extLst>
              <a:ext uri="{FF2B5EF4-FFF2-40B4-BE49-F238E27FC236}">
                <a16:creationId xmlns:a16="http://schemas.microsoft.com/office/drawing/2014/main" id="{C01BE380-5D31-854C-8471-54E1CB4386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EE45AE-2D20-ED48-99AE-6A352762AD13}" type="slidenum">
              <a:rPr lang="en-US" altLang="en-US"/>
              <a:pPr eaLnBrk="1" hangingPunct="1"/>
              <a:t>38</a:t>
            </a:fld>
            <a:endParaRPr lang="en-US" altLang="en-US"/>
          </a:p>
        </p:txBody>
      </p:sp>
    </p:spTree>
    <p:extLst>
      <p:ext uri="{BB962C8B-B14F-4D97-AF65-F5344CB8AC3E}">
        <p14:creationId xmlns:p14="http://schemas.microsoft.com/office/powerpoint/2010/main" val="1119334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F7B9A77E-73F0-2642-9266-0EE808E20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2FAD6634-9E4C-A642-BFF0-7CFE25514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5956" name="Slide Number Placeholder 3">
            <a:extLst>
              <a:ext uri="{FF2B5EF4-FFF2-40B4-BE49-F238E27FC236}">
                <a16:creationId xmlns:a16="http://schemas.microsoft.com/office/drawing/2014/main" id="{C37C2F68-3D06-244C-870B-5E90880C324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D315B0-AC3D-4642-9374-F3133C45FD10}" type="slidenum">
              <a:rPr lang="en-US" altLang="en-US"/>
              <a:pPr eaLnBrk="1" hangingPunct="1"/>
              <a:t>39</a:t>
            </a:fld>
            <a:endParaRPr lang="en-US" altLang="en-US"/>
          </a:p>
        </p:txBody>
      </p:sp>
    </p:spTree>
    <p:extLst>
      <p:ext uri="{BB962C8B-B14F-4D97-AF65-F5344CB8AC3E}">
        <p14:creationId xmlns:p14="http://schemas.microsoft.com/office/powerpoint/2010/main" val="4195345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0C97BBB0-B500-0841-9B5F-5E66A3F198E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4EF6588F-3CB9-9F40-8237-FAAC820F4EF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26980" name="Slide Number Placeholder 3">
            <a:extLst>
              <a:ext uri="{FF2B5EF4-FFF2-40B4-BE49-F238E27FC236}">
                <a16:creationId xmlns:a16="http://schemas.microsoft.com/office/drawing/2014/main" id="{6EE71E5C-070E-9340-8F88-8D5B10A8CA3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9E4079D-C677-754C-92F3-59C4DF3409D8}" type="slidenum">
              <a:rPr lang="en-US" altLang="en-US"/>
              <a:pPr eaLnBrk="1" hangingPunct="1"/>
              <a:t>40</a:t>
            </a:fld>
            <a:endParaRPr lang="en-US" altLang="en-US"/>
          </a:p>
        </p:txBody>
      </p:sp>
    </p:spTree>
    <p:extLst>
      <p:ext uri="{BB962C8B-B14F-4D97-AF65-F5344CB8AC3E}">
        <p14:creationId xmlns:p14="http://schemas.microsoft.com/office/powerpoint/2010/main" val="17341604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D51B9F53-B090-A241-9A08-E6ECE18547A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F678FAB9-F790-8043-87EB-F98FA79465E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8004" name="Slide Number Placeholder 3">
            <a:extLst>
              <a:ext uri="{FF2B5EF4-FFF2-40B4-BE49-F238E27FC236}">
                <a16:creationId xmlns:a16="http://schemas.microsoft.com/office/drawing/2014/main" id="{191A527A-3A81-DA4B-8E63-3A141DBE11B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E72AD6-4BA5-C94A-943D-65A7743A14F0}" type="slidenum">
              <a:rPr lang="en-US" altLang="en-US"/>
              <a:pPr eaLnBrk="1" hangingPunct="1"/>
              <a:t>41</a:t>
            </a:fld>
            <a:endParaRPr lang="en-US" altLang="en-US"/>
          </a:p>
        </p:txBody>
      </p:sp>
    </p:spTree>
    <p:extLst>
      <p:ext uri="{BB962C8B-B14F-4D97-AF65-F5344CB8AC3E}">
        <p14:creationId xmlns:p14="http://schemas.microsoft.com/office/powerpoint/2010/main" val="5470788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7F3AB0F3-8D52-6246-BEC1-EF60C12ED0F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B4A82411-1F6E-9046-915A-B0B7576E2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29028" name="Slide Number Placeholder 3">
            <a:extLst>
              <a:ext uri="{FF2B5EF4-FFF2-40B4-BE49-F238E27FC236}">
                <a16:creationId xmlns:a16="http://schemas.microsoft.com/office/drawing/2014/main" id="{829510CC-63BD-8F48-AF13-C5FC7AA6E82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EEE149-602F-9243-8F77-9F9DC1B63ACB}" type="slidenum">
              <a:rPr lang="en-US" altLang="en-US"/>
              <a:pPr eaLnBrk="1" hangingPunct="1"/>
              <a:t>42</a:t>
            </a:fld>
            <a:endParaRPr lang="en-US" altLang="en-US"/>
          </a:p>
        </p:txBody>
      </p:sp>
    </p:spTree>
    <p:extLst>
      <p:ext uri="{BB962C8B-B14F-4D97-AF65-F5344CB8AC3E}">
        <p14:creationId xmlns:p14="http://schemas.microsoft.com/office/powerpoint/2010/main" val="521872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28A19B82-CD72-E245-B6E8-9A6200407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CDFE2CC1-2CA9-3141-B730-3569E46AB0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0052" name="Slide Number Placeholder 3">
            <a:extLst>
              <a:ext uri="{FF2B5EF4-FFF2-40B4-BE49-F238E27FC236}">
                <a16:creationId xmlns:a16="http://schemas.microsoft.com/office/drawing/2014/main" id="{89A347A9-D627-7040-B9A8-8C44E54654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2B4B9B4-B197-334F-A4A5-BF65EA3BC66C}" type="slidenum">
              <a:rPr lang="en-US" altLang="en-US"/>
              <a:pPr eaLnBrk="1" hangingPunct="1"/>
              <a:t>43</a:t>
            </a:fld>
            <a:endParaRPr lang="en-US" altLang="en-US"/>
          </a:p>
        </p:txBody>
      </p:sp>
    </p:spTree>
    <p:extLst>
      <p:ext uri="{BB962C8B-B14F-4D97-AF65-F5344CB8AC3E}">
        <p14:creationId xmlns:p14="http://schemas.microsoft.com/office/powerpoint/2010/main" val="8627154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A447C1BB-2858-C849-A115-C1CCECB55A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6AA992DB-09A6-644E-B7B1-CF700F6A132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1076" name="Slide Number Placeholder 3">
            <a:extLst>
              <a:ext uri="{FF2B5EF4-FFF2-40B4-BE49-F238E27FC236}">
                <a16:creationId xmlns:a16="http://schemas.microsoft.com/office/drawing/2014/main" id="{3F4E15C9-1695-E148-940D-99A67BEC4BA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4929304-B93B-4F44-BA7B-527D5DDF7791}" type="slidenum">
              <a:rPr lang="en-US" altLang="en-US"/>
              <a:pPr eaLnBrk="1" hangingPunct="1"/>
              <a:t>44</a:t>
            </a:fld>
            <a:endParaRPr lang="en-US" altLang="en-US"/>
          </a:p>
        </p:txBody>
      </p:sp>
    </p:spTree>
    <p:extLst>
      <p:ext uri="{BB962C8B-B14F-4D97-AF65-F5344CB8AC3E}">
        <p14:creationId xmlns:p14="http://schemas.microsoft.com/office/powerpoint/2010/main" val="28532872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DF71B45B-D0D7-8F41-A6BF-1AA0ACA58C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598215AE-2557-834B-8271-91FDC97D909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2100" name="Slide Number Placeholder 3">
            <a:extLst>
              <a:ext uri="{FF2B5EF4-FFF2-40B4-BE49-F238E27FC236}">
                <a16:creationId xmlns:a16="http://schemas.microsoft.com/office/drawing/2014/main" id="{918C2BD4-C3B0-0346-8168-8E489FF421F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1F0B5AB-C4D6-5B45-91FC-0823893630E0}" type="slidenum">
              <a:rPr lang="en-US" altLang="en-US"/>
              <a:pPr eaLnBrk="1" hangingPunct="1"/>
              <a:t>45</a:t>
            </a:fld>
            <a:endParaRPr lang="en-US" altLang="en-US"/>
          </a:p>
        </p:txBody>
      </p:sp>
    </p:spTree>
    <p:extLst>
      <p:ext uri="{BB962C8B-B14F-4D97-AF65-F5344CB8AC3E}">
        <p14:creationId xmlns:p14="http://schemas.microsoft.com/office/powerpoint/2010/main" val="33997219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0A70EDC5-0F19-FE46-B262-C0540E037E4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BCA7497F-2B10-3B42-BF95-934A9AF8535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3124" name="Slide Number Placeholder 3">
            <a:extLst>
              <a:ext uri="{FF2B5EF4-FFF2-40B4-BE49-F238E27FC236}">
                <a16:creationId xmlns:a16="http://schemas.microsoft.com/office/drawing/2014/main" id="{C1301F5B-D7A8-DC46-9C6D-7CCBFF3037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BFF9A3-55CF-DC48-A5A6-F0E39947D458}" type="slidenum">
              <a:rPr lang="en-US" altLang="en-US"/>
              <a:pPr eaLnBrk="1" hangingPunct="1"/>
              <a:t>46</a:t>
            </a:fld>
            <a:endParaRPr lang="en-US" altLang="en-US"/>
          </a:p>
        </p:txBody>
      </p:sp>
    </p:spTree>
    <p:extLst>
      <p:ext uri="{BB962C8B-B14F-4D97-AF65-F5344CB8AC3E}">
        <p14:creationId xmlns:p14="http://schemas.microsoft.com/office/powerpoint/2010/main" val="15524537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47706C45-DE35-DC43-9E93-4D3EE706FD8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E4B8994C-7DA1-DA45-8B70-55E41889177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4148" name="Slide Number Placeholder 3">
            <a:extLst>
              <a:ext uri="{FF2B5EF4-FFF2-40B4-BE49-F238E27FC236}">
                <a16:creationId xmlns:a16="http://schemas.microsoft.com/office/drawing/2014/main" id="{983DB206-2920-5344-8BA4-93FFD07AAE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AA00CF3-897B-6F4F-B8C2-F56F5669EC2E}" type="slidenum">
              <a:rPr lang="en-US" altLang="en-US"/>
              <a:pPr eaLnBrk="1" hangingPunct="1"/>
              <a:t>47</a:t>
            </a:fld>
            <a:endParaRPr lang="en-US" altLang="en-US"/>
          </a:p>
        </p:txBody>
      </p:sp>
    </p:spTree>
    <p:extLst>
      <p:ext uri="{BB962C8B-B14F-4D97-AF65-F5344CB8AC3E}">
        <p14:creationId xmlns:p14="http://schemas.microsoft.com/office/powerpoint/2010/main" val="2514172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a:extLst>
              <a:ext uri="{FF2B5EF4-FFF2-40B4-BE49-F238E27FC236}">
                <a16:creationId xmlns:a16="http://schemas.microsoft.com/office/drawing/2014/main" id="{94615096-A918-5748-99C1-44B1167D210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a:extLst>
              <a:ext uri="{FF2B5EF4-FFF2-40B4-BE49-F238E27FC236}">
                <a16:creationId xmlns:a16="http://schemas.microsoft.com/office/drawing/2014/main" id="{EF4F0934-ED6F-594E-A54E-71DCE93B26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88068" name="Slide Number Placeholder 3">
            <a:extLst>
              <a:ext uri="{FF2B5EF4-FFF2-40B4-BE49-F238E27FC236}">
                <a16:creationId xmlns:a16="http://schemas.microsoft.com/office/drawing/2014/main" id="{52623290-C429-4A4B-975A-2B5C4FF972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E14D48-A498-144F-9306-8E3F88BF716B}" type="slidenum">
              <a:rPr lang="en-US" altLang="en-US"/>
              <a:pPr eaLnBrk="1" hangingPunct="1"/>
              <a:t>8</a:t>
            </a:fld>
            <a:endParaRPr lang="en-US" altLang="en-US"/>
          </a:p>
        </p:txBody>
      </p:sp>
    </p:spTree>
    <p:extLst>
      <p:ext uri="{BB962C8B-B14F-4D97-AF65-F5344CB8AC3E}">
        <p14:creationId xmlns:p14="http://schemas.microsoft.com/office/powerpoint/2010/main" val="1622325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481974EF-4F52-E44F-A128-F4085D419B0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35333DCB-4D57-404E-98B6-5013CE4F3D6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6196" name="Slide Number Placeholder 3">
            <a:extLst>
              <a:ext uri="{FF2B5EF4-FFF2-40B4-BE49-F238E27FC236}">
                <a16:creationId xmlns:a16="http://schemas.microsoft.com/office/drawing/2014/main" id="{62F8A162-225B-0A48-A988-DFB975D93EB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C1EECA5-EE12-F04D-821F-1FE400D36FE9}" type="slidenum">
              <a:rPr lang="en-US" altLang="en-US"/>
              <a:pPr eaLnBrk="1" hangingPunct="1"/>
              <a:t>49</a:t>
            </a:fld>
            <a:endParaRPr lang="en-US" altLang="en-US"/>
          </a:p>
        </p:txBody>
      </p:sp>
    </p:spTree>
    <p:extLst>
      <p:ext uri="{BB962C8B-B14F-4D97-AF65-F5344CB8AC3E}">
        <p14:creationId xmlns:p14="http://schemas.microsoft.com/office/powerpoint/2010/main" val="2765190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70A1F832-5C58-D542-A57C-9D1AB91861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067F67C6-DE19-E348-AEA9-A70D49EAC9E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37220" name="Slide Number Placeholder 3">
            <a:extLst>
              <a:ext uri="{FF2B5EF4-FFF2-40B4-BE49-F238E27FC236}">
                <a16:creationId xmlns:a16="http://schemas.microsoft.com/office/drawing/2014/main" id="{BF342530-8BB2-C145-AED5-53F9AB81D0B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118DDC-4E99-C646-BFAD-B5B28B07799D}" type="slidenum">
              <a:rPr lang="en-US" altLang="en-US"/>
              <a:pPr eaLnBrk="1" hangingPunct="1"/>
              <a:t>50</a:t>
            </a:fld>
            <a:endParaRPr lang="en-US" altLang="en-US"/>
          </a:p>
        </p:txBody>
      </p:sp>
    </p:spTree>
    <p:extLst>
      <p:ext uri="{BB962C8B-B14F-4D97-AF65-F5344CB8AC3E}">
        <p14:creationId xmlns:p14="http://schemas.microsoft.com/office/powerpoint/2010/main" val="38273213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65CFB3D7-E8DB-BB4B-AB81-348F1AD3832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C73C3787-D752-7649-AD3A-836CB2B64D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38244" name="Slide Number Placeholder 3">
            <a:extLst>
              <a:ext uri="{FF2B5EF4-FFF2-40B4-BE49-F238E27FC236}">
                <a16:creationId xmlns:a16="http://schemas.microsoft.com/office/drawing/2014/main" id="{35636A79-4D34-E544-A141-1A9BFAD8877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01D7FDE-189A-4145-83CF-8C9B9FCE989D}" type="slidenum">
              <a:rPr lang="en-US" altLang="en-US"/>
              <a:pPr eaLnBrk="1" hangingPunct="1"/>
              <a:t>51</a:t>
            </a:fld>
            <a:endParaRPr lang="en-US" altLang="en-US"/>
          </a:p>
        </p:txBody>
      </p:sp>
    </p:spTree>
    <p:extLst>
      <p:ext uri="{BB962C8B-B14F-4D97-AF65-F5344CB8AC3E}">
        <p14:creationId xmlns:p14="http://schemas.microsoft.com/office/powerpoint/2010/main" val="9501556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F89CE09E-1A14-1C40-B1A9-4C912AF6DD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2D4EDBCF-BFDD-8041-84EF-C0F173863A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94212" name="Slide Number Placeholder 3">
            <a:extLst>
              <a:ext uri="{FF2B5EF4-FFF2-40B4-BE49-F238E27FC236}">
                <a16:creationId xmlns:a16="http://schemas.microsoft.com/office/drawing/2014/main" id="{4484E097-71BA-214E-98AE-BFECB77FBA1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E0C2B0B-3C36-684A-AD8F-A1941929171D}" type="slidenum">
              <a:rPr lang="en-US" altLang="en-US"/>
              <a:pPr eaLnBrk="1" hangingPunct="1"/>
              <a:t>53</a:t>
            </a:fld>
            <a:endParaRPr lang="en-US" altLang="en-US" dirty="0"/>
          </a:p>
        </p:txBody>
      </p:sp>
    </p:spTree>
    <p:extLst>
      <p:ext uri="{BB962C8B-B14F-4D97-AF65-F5344CB8AC3E}">
        <p14:creationId xmlns:p14="http://schemas.microsoft.com/office/powerpoint/2010/main" val="41867830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AD538027-BA04-1941-ABE4-524B226F98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54DFC576-E0AC-6940-BB1D-CA9255DDA9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3364" name="Slide Number Placeholder 3">
            <a:extLst>
              <a:ext uri="{FF2B5EF4-FFF2-40B4-BE49-F238E27FC236}">
                <a16:creationId xmlns:a16="http://schemas.microsoft.com/office/drawing/2014/main" id="{B8677E13-329E-0A42-B577-ACC4E81EC1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5F534D9-4531-0A4C-8CE2-A710D981C2B3}" type="slidenum">
              <a:rPr lang="en-US" altLang="en-US"/>
              <a:pPr eaLnBrk="1" hangingPunct="1"/>
              <a:t>56</a:t>
            </a:fld>
            <a:endParaRPr lang="en-US" altLang="en-US"/>
          </a:p>
        </p:txBody>
      </p:sp>
    </p:spTree>
    <p:extLst>
      <p:ext uri="{BB962C8B-B14F-4D97-AF65-F5344CB8AC3E}">
        <p14:creationId xmlns:p14="http://schemas.microsoft.com/office/powerpoint/2010/main" val="22122237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F4DBB5C3-E341-6F47-BF2A-5B15840E94D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F6EE5A65-CC42-574A-B83F-04B583A7040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4388" name="Slide Number Placeholder 3">
            <a:extLst>
              <a:ext uri="{FF2B5EF4-FFF2-40B4-BE49-F238E27FC236}">
                <a16:creationId xmlns:a16="http://schemas.microsoft.com/office/drawing/2014/main" id="{0A5CD417-ABAF-6E43-B905-B4D3D328CC6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2D3CA3D-AD25-EA4A-8799-AA83257E51CD}" type="slidenum">
              <a:rPr lang="en-US" altLang="en-US"/>
              <a:pPr eaLnBrk="1" hangingPunct="1"/>
              <a:t>57</a:t>
            </a:fld>
            <a:endParaRPr lang="en-US" altLang="en-US"/>
          </a:p>
        </p:txBody>
      </p:sp>
    </p:spTree>
    <p:extLst>
      <p:ext uri="{BB962C8B-B14F-4D97-AF65-F5344CB8AC3E}">
        <p14:creationId xmlns:p14="http://schemas.microsoft.com/office/powerpoint/2010/main" val="224234817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Slide Image Placeholder 1">
            <a:extLst>
              <a:ext uri="{FF2B5EF4-FFF2-40B4-BE49-F238E27FC236}">
                <a16:creationId xmlns:a16="http://schemas.microsoft.com/office/drawing/2014/main" id="{F97BB6F5-662A-E449-989E-584E6123C16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6435" name="Notes Placeholder 2">
            <a:extLst>
              <a:ext uri="{FF2B5EF4-FFF2-40B4-BE49-F238E27FC236}">
                <a16:creationId xmlns:a16="http://schemas.microsoft.com/office/drawing/2014/main" id="{A38F4172-1B5F-A249-895A-C2F70C33C8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6436" name="Slide Number Placeholder 3">
            <a:extLst>
              <a:ext uri="{FF2B5EF4-FFF2-40B4-BE49-F238E27FC236}">
                <a16:creationId xmlns:a16="http://schemas.microsoft.com/office/drawing/2014/main" id="{F001A26C-1A3E-884D-A958-610480BD83D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5F7600B-341B-CA4C-B704-C6A9A0708B2A}" type="slidenum">
              <a:rPr lang="en-US" altLang="en-US"/>
              <a:pPr eaLnBrk="1" hangingPunct="1"/>
              <a:t>58</a:t>
            </a:fld>
            <a:endParaRPr lang="en-US" altLang="en-US"/>
          </a:p>
        </p:txBody>
      </p:sp>
    </p:spTree>
    <p:extLst>
      <p:ext uri="{BB962C8B-B14F-4D97-AF65-F5344CB8AC3E}">
        <p14:creationId xmlns:p14="http://schemas.microsoft.com/office/powerpoint/2010/main" val="38980709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B4C4B408-27FD-D549-B74F-CFD2334B8ED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73F93593-CCCB-304C-883C-07A77DBC99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7460" name="Slide Number Placeholder 3">
            <a:extLst>
              <a:ext uri="{FF2B5EF4-FFF2-40B4-BE49-F238E27FC236}">
                <a16:creationId xmlns:a16="http://schemas.microsoft.com/office/drawing/2014/main" id="{62725415-F716-A64F-B847-F1ACB7C46E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4EAE10C-A0F9-994E-B234-B38548E5FFD8}" type="slidenum">
              <a:rPr lang="en-US" altLang="en-US"/>
              <a:pPr eaLnBrk="1" hangingPunct="1"/>
              <a:t>59</a:t>
            </a:fld>
            <a:endParaRPr lang="en-US" altLang="en-US"/>
          </a:p>
        </p:txBody>
      </p:sp>
    </p:spTree>
    <p:extLst>
      <p:ext uri="{BB962C8B-B14F-4D97-AF65-F5344CB8AC3E}">
        <p14:creationId xmlns:p14="http://schemas.microsoft.com/office/powerpoint/2010/main" val="273367570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a:extLst>
              <a:ext uri="{FF2B5EF4-FFF2-40B4-BE49-F238E27FC236}">
                <a16:creationId xmlns:a16="http://schemas.microsoft.com/office/drawing/2014/main" id="{56AB3643-6A9D-FF45-8847-CE4BC5D680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a:extLst>
              <a:ext uri="{FF2B5EF4-FFF2-40B4-BE49-F238E27FC236}">
                <a16:creationId xmlns:a16="http://schemas.microsoft.com/office/drawing/2014/main" id="{054763E2-1831-6140-80CC-55D58D02225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8484" name="Slide Number Placeholder 3">
            <a:extLst>
              <a:ext uri="{FF2B5EF4-FFF2-40B4-BE49-F238E27FC236}">
                <a16:creationId xmlns:a16="http://schemas.microsoft.com/office/drawing/2014/main" id="{8EB44191-AB39-DA4E-82BE-3580773DEFB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33CC2ED-6E3F-A348-B9BF-FE9E645A5184}" type="slidenum">
              <a:rPr lang="en-US" altLang="en-US"/>
              <a:pPr eaLnBrk="1" hangingPunct="1"/>
              <a:t>60</a:t>
            </a:fld>
            <a:endParaRPr lang="en-US" altLang="en-US"/>
          </a:p>
        </p:txBody>
      </p:sp>
    </p:spTree>
    <p:extLst>
      <p:ext uri="{BB962C8B-B14F-4D97-AF65-F5344CB8AC3E}">
        <p14:creationId xmlns:p14="http://schemas.microsoft.com/office/powerpoint/2010/main" val="42748210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5B3495FF-8168-5948-A2E6-D287E6C99F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96A56543-F603-7A4F-8408-3C096AB4E21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0292" name="Slide Number Placeholder 3">
            <a:extLst>
              <a:ext uri="{FF2B5EF4-FFF2-40B4-BE49-F238E27FC236}">
                <a16:creationId xmlns:a16="http://schemas.microsoft.com/office/drawing/2014/main" id="{0EB6E5CF-2CA2-A74C-822C-9E6BDC5604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69A53E-7B02-5F49-BFA9-2B7A37C5524C}" type="slidenum">
              <a:rPr lang="en-US" altLang="en-US"/>
              <a:pPr eaLnBrk="1" hangingPunct="1"/>
              <a:t>64</a:t>
            </a:fld>
            <a:endParaRPr lang="en-US" altLang="en-US"/>
          </a:p>
        </p:txBody>
      </p:sp>
    </p:spTree>
    <p:extLst>
      <p:ext uri="{BB962C8B-B14F-4D97-AF65-F5344CB8AC3E}">
        <p14:creationId xmlns:p14="http://schemas.microsoft.com/office/powerpoint/2010/main" val="2985046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38787CC1-52BB-B144-9F57-6CC3E42464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7411E7BE-5FAE-DB40-9D58-62231C814A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1140" name="Slide Number Placeholder 3">
            <a:extLst>
              <a:ext uri="{FF2B5EF4-FFF2-40B4-BE49-F238E27FC236}">
                <a16:creationId xmlns:a16="http://schemas.microsoft.com/office/drawing/2014/main" id="{EED995AE-26F9-384D-95D9-327AF674B42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4D0B939-AC53-284B-8E43-084435F2F536}" type="slidenum">
              <a:rPr lang="en-US" altLang="en-US"/>
              <a:pPr eaLnBrk="1" hangingPunct="1"/>
              <a:t>9</a:t>
            </a:fld>
            <a:endParaRPr lang="en-US" altLang="en-US"/>
          </a:p>
        </p:txBody>
      </p:sp>
    </p:spTree>
    <p:extLst>
      <p:ext uri="{BB962C8B-B14F-4D97-AF65-F5344CB8AC3E}">
        <p14:creationId xmlns:p14="http://schemas.microsoft.com/office/powerpoint/2010/main" val="3382643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128ACDF3-5044-464D-BA6A-149BD557B6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4512D6D5-27AA-844D-99BB-C43DB47DAC8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1316" name="Slide Number Placeholder 3">
            <a:extLst>
              <a:ext uri="{FF2B5EF4-FFF2-40B4-BE49-F238E27FC236}">
                <a16:creationId xmlns:a16="http://schemas.microsoft.com/office/drawing/2014/main" id="{4E6C7AB6-1534-4645-9999-610C104A0E7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7F0B385-C7FB-3A45-A6A3-10648995C64C}" type="slidenum">
              <a:rPr lang="en-US" altLang="en-US"/>
              <a:pPr eaLnBrk="1" hangingPunct="1"/>
              <a:t>68</a:t>
            </a:fld>
            <a:endParaRPr lang="en-US" altLang="en-US"/>
          </a:p>
        </p:txBody>
      </p:sp>
    </p:spTree>
    <p:extLst>
      <p:ext uri="{BB962C8B-B14F-4D97-AF65-F5344CB8AC3E}">
        <p14:creationId xmlns:p14="http://schemas.microsoft.com/office/powerpoint/2010/main" val="39650200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EC55A40D-A114-024F-A172-048B5D9F05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F42B35A4-D473-B349-9D15-1B8A0183E5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2340" name="Slide Number Placeholder 3">
            <a:extLst>
              <a:ext uri="{FF2B5EF4-FFF2-40B4-BE49-F238E27FC236}">
                <a16:creationId xmlns:a16="http://schemas.microsoft.com/office/drawing/2014/main" id="{3C0D28DF-A108-9F4D-AC48-D7181296ACC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7827B33-F1E7-5B45-B8C3-EE95EF208087}" type="slidenum">
              <a:rPr lang="en-US" altLang="en-US"/>
              <a:pPr eaLnBrk="1" hangingPunct="1"/>
              <a:t>69</a:t>
            </a:fld>
            <a:endParaRPr lang="en-US" altLang="en-US"/>
          </a:p>
        </p:txBody>
      </p:sp>
    </p:spTree>
    <p:extLst>
      <p:ext uri="{BB962C8B-B14F-4D97-AF65-F5344CB8AC3E}">
        <p14:creationId xmlns:p14="http://schemas.microsoft.com/office/powerpoint/2010/main" val="12392195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A85FDB89-76BD-354F-AC80-13CAE50730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B988C849-F0A7-4F4F-AE94-B95677DC0A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149508" name="Slide Number Placeholder 3">
            <a:extLst>
              <a:ext uri="{FF2B5EF4-FFF2-40B4-BE49-F238E27FC236}">
                <a16:creationId xmlns:a16="http://schemas.microsoft.com/office/drawing/2014/main" id="{9FE0476F-0CAC-F14F-9111-19CC372FA2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FCD28B-9D6A-884F-9DA3-577D245EF764}" type="slidenum">
              <a:rPr lang="en-US" altLang="en-US"/>
              <a:pPr eaLnBrk="1" hangingPunct="1"/>
              <a:t>74</a:t>
            </a:fld>
            <a:endParaRPr lang="en-US" altLang="en-US"/>
          </a:p>
        </p:txBody>
      </p:sp>
    </p:spTree>
    <p:extLst>
      <p:ext uri="{BB962C8B-B14F-4D97-AF65-F5344CB8AC3E}">
        <p14:creationId xmlns:p14="http://schemas.microsoft.com/office/powerpoint/2010/main" val="28587985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8A828398-B542-2D49-8D8D-9709A42EEE2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40041F52-BE7F-4D4D-9945-EFA4FAE5BF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5236" name="Slide Number Placeholder 3">
            <a:extLst>
              <a:ext uri="{FF2B5EF4-FFF2-40B4-BE49-F238E27FC236}">
                <a16:creationId xmlns:a16="http://schemas.microsoft.com/office/drawing/2014/main" id="{6EFAE8D8-2AF6-5F4B-A950-FE16FE4036F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E72C731-0A71-6141-930D-F3673CD12ABA}" type="slidenum">
              <a:rPr lang="en-US" altLang="en-US"/>
              <a:pPr eaLnBrk="1" hangingPunct="1"/>
              <a:t>10</a:t>
            </a:fld>
            <a:endParaRPr lang="en-US" altLang="en-US"/>
          </a:p>
        </p:txBody>
      </p:sp>
    </p:spTree>
    <p:extLst>
      <p:ext uri="{BB962C8B-B14F-4D97-AF65-F5344CB8AC3E}">
        <p14:creationId xmlns:p14="http://schemas.microsoft.com/office/powerpoint/2010/main" val="22262589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758469A4-5E62-E046-A790-BB7D0187686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009D9D13-D2C2-F54B-80B9-8989C41746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8308" name="Slide Number Placeholder 3">
            <a:extLst>
              <a:ext uri="{FF2B5EF4-FFF2-40B4-BE49-F238E27FC236}">
                <a16:creationId xmlns:a16="http://schemas.microsoft.com/office/drawing/2014/main" id="{5D49A99D-D4DB-8E4E-9C5A-6BAFB3E484D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30F5FFF-FD00-A24F-9BCD-8044E0039AB4}" type="slidenum">
              <a:rPr lang="en-US" altLang="en-US"/>
              <a:pPr eaLnBrk="1" hangingPunct="1"/>
              <a:t>11</a:t>
            </a:fld>
            <a:endParaRPr lang="en-US" altLang="en-US"/>
          </a:p>
        </p:txBody>
      </p:sp>
    </p:spTree>
    <p:extLst>
      <p:ext uri="{BB962C8B-B14F-4D97-AF65-F5344CB8AC3E}">
        <p14:creationId xmlns:p14="http://schemas.microsoft.com/office/powerpoint/2010/main" val="3114451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CDE4C352-C476-C149-A29D-33C39392E17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28DD30E9-4720-BC45-8E9E-0377C20357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99332" name="Slide Number Placeholder 3">
            <a:extLst>
              <a:ext uri="{FF2B5EF4-FFF2-40B4-BE49-F238E27FC236}">
                <a16:creationId xmlns:a16="http://schemas.microsoft.com/office/drawing/2014/main" id="{60B34F8C-2504-D440-B995-BA87C050ED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291D8A-1169-9B4E-B36B-ECF96D414A8C}" type="slidenum">
              <a:rPr lang="en-US" altLang="en-US"/>
              <a:pPr eaLnBrk="1" hangingPunct="1"/>
              <a:t>12</a:t>
            </a:fld>
            <a:endParaRPr lang="en-US" altLang="en-US"/>
          </a:p>
        </p:txBody>
      </p:sp>
    </p:spTree>
    <p:extLst>
      <p:ext uri="{BB962C8B-B14F-4D97-AF65-F5344CB8AC3E}">
        <p14:creationId xmlns:p14="http://schemas.microsoft.com/office/powerpoint/2010/main" val="2895438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F4038353-A90F-2247-91BD-84A4828AD1E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5C467FB0-4968-5440-8114-756CF676C5D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00356" name="Slide Number Placeholder 3">
            <a:extLst>
              <a:ext uri="{FF2B5EF4-FFF2-40B4-BE49-F238E27FC236}">
                <a16:creationId xmlns:a16="http://schemas.microsoft.com/office/drawing/2014/main" id="{6FA3028A-A4B8-2F4B-B015-977C2DB685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404D39-9E00-F944-9D67-2E2A6E226C2B}" type="slidenum">
              <a:rPr lang="en-US" altLang="en-US"/>
              <a:pPr eaLnBrk="1" hangingPunct="1"/>
              <a:t>15</a:t>
            </a:fld>
            <a:endParaRPr lang="en-US" altLang="en-US"/>
          </a:p>
        </p:txBody>
      </p:sp>
    </p:spTree>
    <p:extLst>
      <p:ext uri="{BB962C8B-B14F-4D97-AF65-F5344CB8AC3E}">
        <p14:creationId xmlns:p14="http://schemas.microsoft.com/office/powerpoint/2010/main" val="36502891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1219200" y="1447800"/>
            <a:ext cx="103632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A8DB453-6CA3-654E-BBF5-BE2DE4817757}"/>
              </a:ext>
            </a:extLst>
          </p:cNvPr>
          <p:cNvSpPr>
            <a:spLocks noGrp="1"/>
          </p:cNvSpPr>
          <p:nvPr>
            <p:ph type="dt" sz="half" idx="10"/>
          </p:nvPr>
        </p:nvSpPr>
        <p:spPr/>
        <p:txBody>
          <a:bodyPr/>
          <a:lstStyle>
            <a:lvl1pPr>
              <a:defRPr/>
            </a:lvl1pPr>
          </a:lstStyle>
          <a:p>
            <a:pPr>
              <a:defRPr/>
            </a:pPr>
            <a:fld id="{95593F60-F592-834A-A4C5-0CC2C1413C2D}" type="datetimeFigureOut">
              <a:rPr lang="en-US"/>
              <a:pPr>
                <a:defRPr/>
              </a:pPr>
              <a:t>1/14/2021</a:t>
            </a:fld>
            <a:endParaRPr lang="en-US" dirty="0"/>
          </a:p>
        </p:txBody>
      </p:sp>
      <p:sp>
        <p:nvSpPr>
          <p:cNvPr id="5" name="Footer Placeholder 2">
            <a:extLst>
              <a:ext uri="{FF2B5EF4-FFF2-40B4-BE49-F238E27FC236}">
                <a16:creationId xmlns:a16="http://schemas.microsoft.com/office/drawing/2014/main" id="{06DA5A88-00B8-334C-9ABD-8B95F7877A21}"/>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22">
            <a:extLst>
              <a:ext uri="{FF2B5EF4-FFF2-40B4-BE49-F238E27FC236}">
                <a16:creationId xmlns:a16="http://schemas.microsoft.com/office/drawing/2014/main" id="{AD664600-2C0F-974C-A465-7829C01C676F}"/>
              </a:ext>
            </a:extLst>
          </p:cNvPr>
          <p:cNvSpPr>
            <a:spLocks noGrp="1"/>
          </p:cNvSpPr>
          <p:nvPr>
            <p:ph type="sldNum" sz="quarter" idx="12"/>
          </p:nvPr>
        </p:nvSpPr>
        <p:spPr/>
        <p:txBody>
          <a:bodyPr/>
          <a:lstStyle>
            <a:lvl1pPr>
              <a:defRPr/>
            </a:lvl1pPr>
          </a:lstStyle>
          <a:p>
            <a:fld id="{5178AEC1-D16E-054E-A726-ACA219D8EAB8}" type="slidenum">
              <a:rPr lang="en-US" altLang="en-US"/>
              <a:pPr/>
              <a:t>‹#›</a:t>
            </a:fld>
            <a:endParaRPr lang="en-US" altLang="en-US" dirty="0"/>
          </a:p>
        </p:txBody>
      </p:sp>
    </p:spTree>
    <p:extLst>
      <p:ext uri="{BB962C8B-B14F-4D97-AF65-F5344CB8AC3E}">
        <p14:creationId xmlns:p14="http://schemas.microsoft.com/office/powerpoint/2010/main" val="967327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a:t>1/14/2021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a:t>1/14/2021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a:t>1/14/2021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a:t>1/14/2021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a:t>1/14/2021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a:pPr/>
              <a:t>1/14/2021</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 id="2147483669" r:id="rId18"/>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hyperlink" Target="http://www.leg.state.fl.us/statutes/index.cfm?App_mode=Display_Statute&amp;Search_String=&amp;URL=0400-0499/0491/Sections/0491.003.ht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png"/><Relationship Id="rId7" Type="http://schemas.openxmlformats.org/officeDocument/2006/relationships/diagramQuickStyle" Target="../diagrams/quickStyle2.xml"/><Relationship Id="rId2" Type="http://schemas.openxmlformats.org/officeDocument/2006/relationships/notesSlide" Target="../notesSlides/notesSlide36.xml"/><Relationship Id="rId1" Type="http://schemas.openxmlformats.org/officeDocument/2006/relationships/slideLayout" Target="../slideLayouts/slideLayout1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png"/><Relationship Id="rId9" Type="http://schemas.microsoft.com/office/2007/relationships/diagramDrawing" Target="../diagrams/drawing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2.png"/><Relationship Id="rId7" Type="http://schemas.openxmlformats.org/officeDocument/2006/relationships/diagramQuickStyle" Target="../diagrams/quickStyle3.xml"/><Relationship Id="rId2" Type="http://schemas.openxmlformats.org/officeDocument/2006/relationships/notesSlide" Target="../notesSlides/notesSlide40.xml"/><Relationship Id="rId1" Type="http://schemas.openxmlformats.org/officeDocument/2006/relationships/slideLayout" Target="../slideLayouts/slideLayout18.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3.png"/><Relationship Id="rId9" Type="http://schemas.microsoft.com/office/2007/relationships/diagramDrawing" Target="../diagrams/drawing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1.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2.png"/><Relationship Id="rId7" Type="http://schemas.openxmlformats.org/officeDocument/2006/relationships/diagramQuickStyle" Target="../diagrams/quickStyle4.xml"/><Relationship Id="rId2" Type="http://schemas.openxmlformats.org/officeDocument/2006/relationships/notesSlide" Target="../notesSlides/notesSlide42.xml"/><Relationship Id="rId1" Type="http://schemas.openxmlformats.org/officeDocument/2006/relationships/slideLayout" Target="../slideLayouts/slideLayout1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3.png"/><Relationship Id="rId9" Type="http://schemas.microsoft.com/office/2007/relationships/diagramDrawing" Target="../diagrams/drawing4.xml"/></Relationships>
</file>

<file path=ppt/slides/_rels/slide52.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3.png"/><Relationship Id="rId7" Type="http://schemas.openxmlformats.org/officeDocument/2006/relationships/diagramColors" Target="../diagrams/colors5.xml"/><Relationship Id="rId2"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5.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7.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8.xml"/><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ptM-mvJVdp0" TargetMode="External"/><Relationship Id="rId2" Type="http://schemas.openxmlformats.org/officeDocument/2006/relationships/hyperlink" Target="https://www.youtube.com/watch?v=gwvrMB1jFqg"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9.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hyperlink" Target="http://floridasmentalhealthprofessions.gov/" TargetMode="External"/></Relationships>
</file>

<file path=ppt/slides/_rels/slide7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3.png"/><Relationship Id="rId7" Type="http://schemas.openxmlformats.org/officeDocument/2006/relationships/diagramColors" Target="../diagrams/colors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https://bccampus.ca/2020/06/18/why-self-care-isnt-selfish-caring-for-yourself-during-covid-19/" TargetMode="External"/><Relationship Id="rId5" Type="http://schemas.openxmlformats.org/officeDocument/2006/relationships/image" Target="../media/image14.pn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3" Type="http://schemas.openxmlformats.org/officeDocument/2006/relationships/hyperlink" Target="https://www.youtube.com/watch?v=hJIkgFn2efc" TargetMode="External"/><Relationship Id="rId2" Type="http://schemas.openxmlformats.org/officeDocument/2006/relationships/image" Target="../media/image2.pn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hyperlink" Target="https://www.hipaatraining.com/?msclkid=64d5779db1a51462efd92873b5de9c66&amp;utm_source=bing&amp;utm_medium=cpc&amp;utm_campaign=2017%20-%20HIPAA%20Training%20Long%20Tail&amp;utm_term=hipaa%20training%20compliance&amp;utm_content=Hipaa%20Compliance%20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64672EB-02A8-48AB-BCFB-00B78DBA6A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7255A803-13A1-44E9-ACA9-889A5CC39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98"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BC82C52F-0333-430E-AF00-FA48A518A1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6708"/>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BE9CCFFE-A385-4D35-8504-960F050EF7F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b="76269"/>
          <a:stretch/>
        </p:blipFill>
        <p:spPr>
          <a:xfrm>
            <a:off x="0" y="0"/>
            <a:ext cx="12192000" cy="1627464"/>
          </a:xfrm>
          <a:prstGeom prst="rect">
            <a:avLst/>
          </a:prstGeom>
        </p:spPr>
      </p:pic>
      <p:pic>
        <p:nvPicPr>
          <p:cNvPr id="16" name="Picture 15">
            <a:extLst>
              <a:ext uri="{FF2B5EF4-FFF2-40B4-BE49-F238E27FC236}">
                <a16:creationId xmlns:a16="http://schemas.microsoft.com/office/drawing/2014/main" id="{1AD41804-3572-46FD-8124-D3079B64271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48251" t="72447" r="32841"/>
          <a:stretch/>
        </p:blipFill>
        <p:spPr>
          <a:xfrm>
            <a:off x="6526134" y="3384053"/>
            <a:ext cx="2305206"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18" name="Picture 17">
            <a:extLst>
              <a:ext uri="{FF2B5EF4-FFF2-40B4-BE49-F238E27FC236}">
                <a16:creationId xmlns:a16="http://schemas.microsoft.com/office/drawing/2014/main" id="{5316A1D8-3445-4B94-B595-2285C05EEEB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25269" t="72447" r="62822"/>
          <a:stretch/>
        </p:blipFill>
        <p:spPr>
          <a:xfrm>
            <a:off x="5443064" y="3371019"/>
            <a:ext cx="1451918" cy="1889621"/>
          </a:xfrm>
          <a:custGeom>
            <a:avLst/>
            <a:gdLst>
              <a:gd name="connsiteX0" fmla="*/ 8425821 w 12192000"/>
              <a:gd name="connsiteY0" fmla="*/ 2921316 h 3611460"/>
              <a:gd name="connsiteX1" fmla="*/ 8425821 w 12192000"/>
              <a:gd name="connsiteY1" fmla="*/ 3598426 h 3611460"/>
              <a:gd name="connsiteX2" fmla="*/ 9652455 w 12192000"/>
              <a:gd name="connsiteY2" fmla="*/ 3598426 h 3611460"/>
              <a:gd name="connsiteX3" fmla="*/ 9652455 w 12192000"/>
              <a:gd name="connsiteY3" fmla="*/ 2921316 h 3611460"/>
              <a:gd name="connsiteX4" fmla="*/ 0 w 12192000"/>
              <a:gd name="connsiteY4" fmla="*/ 0 h 3611460"/>
              <a:gd name="connsiteX5" fmla="*/ 12192000 w 12192000"/>
              <a:gd name="connsiteY5" fmla="*/ 0 h 3611460"/>
              <a:gd name="connsiteX6" fmla="*/ 12192000 w 12192000"/>
              <a:gd name="connsiteY6" fmla="*/ 3611460 h 3611460"/>
              <a:gd name="connsiteX7" fmla="*/ 0 w 12192000"/>
              <a:gd name="connsiteY7" fmla="*/ 3611460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611460">
                <a:moveTo>
                  <a:pt x="8425821" y="2921316"/>
                </a:moveTo>
                <a:lnTo>
                  <a:pt x="8425821" y="3598426"/>
                </a:lnTo>
                <a:lnTo>
                  <a:pt x="9652455" y="3598426"/>
                </a:lnTo>
                <a:lnTo>
                  <a:pt x="9652455" y="2921316"/>
                </a:lnTo>
                <a:close/>
                <a:moveTo>
                  <a:pt x="0" y="0"/>
                </a:moveTo>
                <a:lnTo>
                  <a:pt x="12192000" y="0"/>
                </a:lnTo>
                <a:lnTo>
                  <a:pt x="12192000" y="3611460"/>
                </a:lnTo>
                <a:lnTo>
                  <a:pt x="0" y="3611460"/>
                </a:lnTo>
                <a:close/>
              </a:path>
            </a:pathLst>
          </a:custGeom>
        </p:spPr>
      </p:pic>
      <p:pic>
        <p:nvPicPr>
          <p:cNvPr id="20" name="Picture 19">
            <a:extLst>
              <a:ext uri="{FF2B5EF4-FFF2-40B4-BE49-F238E27FC236}">
                <a16:creationId xmlns:a16="http://schemas.microsoft.com/office/drawing/2014/main" id="{2FA7483C-C90B-453F-AB53-60D8FDE6D3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73445" t="47340"/>
          <a:stretch/>
        </p:blipFill>
        <p:spPr>
          <a:xfrm>
            <a:off x="8965579" y="1675248"/>
            <a:ext cx="3237619" cy="3611460"/>
          </a:xfrm>
          <a:custGeom>
            <a:avLst/>
            <a:gdLst>
              <a:gd name="connsiteX0" fmla="*/ 2237500 w 3237619"/>
              <a:gd name="connsiteY0" fmla="*/ 2921316 h 3611460"/>
              <a:gd name="connsiteX1" fmla="*/ 2237500 w 3237619"/>
              <a:gd name="connsiteY1" fmla="*/ 3598426 h 3611460"/>
              <a:gd name="connsiteX2" fmla="*/ 2563236 w 3237619"/>
              <a:gd name="connsiteY2" fmla="*/ 3598426 h 3611460"/>
              <a:gd name="connsiteX3" fmla="*/ 2563236 w 3237619"/>
              <a:gd name="connsiteY3" fmla="*/ 2921316 h 3611460"/>
              <a:gd name="connsiteX4" fmla="*/ 0 w 3237619"/>
              <a:gd name="connsiteY4" fmla="*/ 0 h 3611460"/>
              <a:gd name="connsiteX5" fmla="*/ 3237619 w 3237619"/>
              <a:gd name="connsiteY5" fmla="*/ 0 h 3611460"/>
              <a:gd name="connsiteX6" fmla="*/ 3237619 w 3237619"/>
              <a:gd name="connsiteY6" fmla="*/ 3611460 h 3611460"/>
              <a:gd name="connsiteX7" fmla="*/ 557562 w 3237619"/>
              <a:gd name="connsiteY7" fmla="*/ 3611460 h 3611460"/>
              <a:gd name="connsiteX8" fmla="*/ 557562 w 3237619"/>
              <a:gd name="connsiteY8" fmla="*/ 2822752 h 3611460"/>
              <a:gd name="connsiteX9" fmla="*/ 0 w 3237619"/>
              <a:gd name="connsiteY9" fmla="*/ 2822752 h 3611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7619" h="3611460">
                <a:moveTo>
                  <a:pt x="2237500" y="2921316"/>
                </a:moveTo>
                <a:lnTo>
                  <a:pt x="2237500" y="3598426"/>
                </a:lnTo>
                <a:lnTo>
                  <a:pt x="2563236" y="3598426"/>
                </a:lnTo>
                <a:lnTo>
                  <a:pt x="2563236" y="2921316"/>
                </a:lnTo>
                <a:close/>
                <a:moveTo>
                  <a:pt x="0" y="0"/>
                </a:moveTo>
                <a:lnTo>
                  <a:pt x="3237619" y="0"/>
                </a:lnTo>
                <a:lnTo>
                  <a:pt x="3237619" y="3611460"/>
                </a:lnTo>
                <a:lnTo>
                  <a:pt x="557562" y="3611460"/>
                </a:lnTo>
                <a:lnTo>
                  <a:pt x="557562" y="2822752"/>
                </a:lnTo>
                <a:lnTo>
                  <a:pt x="0" y="2822752"/>
                </a:lnTo>
                <a:close/>
              </a:path>
            </a:pathLst>
          </a:custGeom>
        </p:spPr>
      </p:pic>
      <p:sp>
        <p:nvSpPr>
          <p:cNvPr id="2" name="Title 1">
            <a:extLst>
              <a:ext uri="{FF2B5EF4-FFF2-40B4-BE49-F238E27FC236}">
                <a16:creationId xmlns:a16="http://schemas.microsoft.com/office/drawing/2014/main" id="{D8F7BF8A-39C8-B94A-B84A-697AA43CE3DC}"/>
              </a:ext>
            </a:extLst>
          </p:cNvPr>
          <p:cNvSpPr>
            <a:spLocks noGrp="1"/>
          </p:cNvSpPr>
          <p:nvPr>
            <p:ph type="ctrTitle"/>
          </p:nvPr>
        </p:nvSpPr>
        <p:spPr>
          <a:xfrm>
            <a:off x="1835233" y="1124125"/>
            <a:ext cx="8689976" cy="1844385"/>
          </a:xfrm>
        </p:spPr>
        <p:txBody>
          <a:bodyPr>
            <a:normAutofit/>
          </a:bodyPr>
          <a:lstStyle/>
          <a:p>
            <a:r>
              <a:rPr lang="en-US" sz="4000" dirty="0"/>
              <a:t>Ethics and Boundaries</a:t>
            </a:r>
            <a:br>
              <a:rPr lang="en-US" sz="4000" dirty="0"/>
            </a:br>
            <a:r>
              <a:rPr lang="en-US" sz="4000" dirty="0"/>
              <a:t>A Practical Application</a:t>
            </a:r>
          </a:p>
        </p:txBody>
      </p:sp>
      <p:sp>
        <p:nvSpPr>
          <p:cNvPr id="3" name="Subtitle 2">
            <a:extLst>
              <a:ext uri="{FF2B5EF4-FFF2-40B4-BE49-F238E27FC236}">
                <a16:creationId xmlns:a16="http://schemas.microsoft.com/office/drawing/2014/main" id="{9C5A3E36-A6CD-2246-9DC6-8B803CB8ECF7}"/>
              </a:ext>
            </a:extLst>
          </p:cNvPr>
          <p:cNvSpPr>
            <a:spLocks noGrp="1"/>
          </p:cNvSpPr>
          <p:nvPr>
            <p:ph type="subTitle" idx="1"/>
          </p:nvPr>
        </p:nvSpPr>
        <p:spPr>
          <a:xfrm>
            <a:off x="1835233" y="3013746"/>
            <a:ext cx="8689976" cy="1078889"/>
          </a:xfrm>
        </p:spPr>
        <p:txBody>
          <a:bodyPr>
            <a:normAutofit/>
          </a:bodyPr>
          <a:lstStyle/>
          <a:p>
            <a:r>
              <a:rPr lang="en-US" dirty="0">
                <a:solidFill>
                  <a:schemeClr val="tx1">
                    <a:lumMod val="50000"/>
                    <a:lumOff val="50000"/>
                  </a:schemeClr>
                </a:solidFill>
              </a:rPr>
              <a:t>Dr. Denny Cecil-Van Den heuvel, lmhc, lmft</a:t>
            </a:r>
          </a:p>
        </p:txBody>
      </p:sp>
    </p:spTree>
    <p:extLst>
      <p:ext uri="{BB962C8B-B14F-4D97-AF65-F5344CB8AC3E}">
        <p14:creationId xmlns:p14="http://schemas.microsoft.com/office/powerpoint/2010/main" val="325007453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0482" name="Title 1">
            <a:extLst>
              <a:ext uri="{FF2B5EF4-FFF2-40B4-BE49-F238E27FC236}">
                <a16:creationId xmlns:a16="http://schemas.microsoft.com/office/drawing/2014/main" id="{BA92703D-2F68-C34A-B9E8-2E1EF33F1B2B}"/>
              </a:ext>
            </a:extLst>
          </p:cNvPr>
          <p:cNvSpPr>
            <a:spLocks noGrp="1"/>
          </p:cNvSpPr>
          <p:nvPr>
            <p:ph type="title"/>
          </p:nvPr>
        </p:nvSpPr>
        <p:spPr>
          <a:xfrm>
            <a:off x="7857411" y="643468"/>
            <a:ext cx="3420815" cy="5130046"/>
          </a:xfrm>
        </p:spPr>
        <p:txBody>
          <a:bodyPr anchor="b">
            <a:normAutofit/>
          </a:bodyPr>
          <a:lstStyle/>
          <a:p>
            <a:pPr algn="l" eaLnBrk="1" hangingPunct="1"/>
            <a:r>
              <a:rPr lang="en-US" altLang="en-US" sz="4400">
                <a:solidFill>
                  <a:schemeClr val="tx1">
                    <a:lumMod val="75000"/>
                    <a:lumOff val="25000"/>
                  </a:schemeClr>
                </a:solidFill>
              </a:rPr>
              <a:t>Practice Act for Counseling Field</a:t>
            </a:r>
          </a:p>
        </p:txBody>
      </p:sp>
      <p:sp>
        <p:nvSpPr>
          <p:cNvPr id="20483" name="Content Placeholder 2">
            <a:extLst>
              <a:ext uri="{FF2B5EF4-FFF2-40B4-BE49-F238E27FC236}">
                <a16:creationId xmlns:a16="http://schemas.microsoft.com/office/drawing/2014/main" id="{C8E3A52A-A41C-0249-B52E-1C6DF4E04FF6}"/>
              </a:ext>
            </a:extLst>
          </p:cNvPr>
          <p:cNvSpPr>
            <a:spLocks noGrp="1"/>
          </p:cNvSpPr>
          <p:nvPr>
            <p:ph sz="quarter" idx="1"/>
          </p:nvPr>
        </p:nvSpPr>
        <p:spPr>
          <a:xfrm>
            <a:off x="913775" y="643467"/>
            <a:ext cx="6620882" cy="5130046"/>
          </a:xfrm>
        </p:spPr>
        <p:txBody>
          <a:bodyPr anchor="ctr">
            <a:normAutofit/>
          </a:bodyPr>
          <a:lstStyle/>
          <a:p>
            <a:pPr eaLnBrk="1" hangingPunct="1">
              <a:lnSpc>
                <a:spcPct val="110000"/>
              </a:lnSpc>
            </a:pPr>
            <a:r>
              <a:rPr lang="en-US" altLang="en-US" sz="1400"/>
              <a:t>Could not exist without the Licensure Component which legitimizes and defines the practice of counseling:  to diagnose and treat mental illness.</a:t>
            </a:r>
          </a:p>
          <a:p>
            <a:pPr eaLnBrk="1" hangingPunct="1">
              <a:lnSpc>
                <a:spcPct val="110000"/>
              </a:lnSpc>
            </a:pPr>
            <a:r>
              <a:rPr lang="en-US" altLang="en-US" sz="1400"/>
              <a:t>The legislation for our profession also assisted with defining and differentiating the work we do from similar services provided.</a:t>
            </a:r>
          </a:p>
          <a:p>
            <a:pPr eaLnBrk="1" hangingPunct="1">
              <a:lnSpc>
                <a:spcPct val="110000"/>
              </a:lnSpc>
            </a:pPr>
            <a:r>
              <a:rPr lang="en-US" altLang="en-US" sz="1400"/>
              <a:t>The state legislatures have enacted “practice act” counselor licensing statues that include very specific definitions of the practice of counseling… this is to diagnose and treat the mental illness.    </a:t>
            </a:r>
          </a:p>
          <a:p>
            <a:pPr eaLnBrk="1" hangingPunct="1">
              <a:lnSpc>
                <a:spcPct val="110000"/>
              </a:lnSpc>
            </a:pPr>
            <a:r>
              <a:rPr lang="en-US" altLang="en-US" sz="1400"/>
              <a:t>The state statutory definition have become the driving force that determines from a legal perspective what professional counseling is and what professional counselors can do within the law!</a:t>
            </a:r>
          </a:p>
          <a:p>
            <a:pPr eaLnBrk="1" hangingPunct="1">
              <a:lnSpc>
                <a:spcPct val="110000"/>
              </a:lnSpc>
              <a:buFont typeface="Wingdings 2" pitchFamily="2" charset="2"/>
              <a:buNone/>
            </a:pPr>
            <a:r>
              <a:rPr lang="en-US" altLang="en-US" sz="1400"/>
              <a:t>Have you Seen the Practice Act for Your License??  </a:t>
            </a:r>
          </a:p>
          <a:p>
            <a:pPr eaLnBrk="1" hangingPunct="1">
              <a:lnSpc>
                <a:spcPct val="110000"/>
              </a:lnSpc>
              <a:buFont typeface="Wingdings 2" pitchFamily="2" charset="2"/>
              <a:buNone/>
            </a:pPr>
            <a:r>
              <a:rPr lang="en-US" altLang="en-US" sz="1400">
                <a:hlinkClick r:id="rId4"/>
              </a:rPr>
              <a:t>http://www.leg.state.fl.us/statutes/index.cfm?App_mode=Display_Statute&amp;Search_String=&amp;URL=0400-0499/0491/Sections/0491.003.html</a:t>
            </a:r>
            <a:endParaRPr lang="en-US" altLang="en-US" sz="1400"/>
          </a:p>
        </p:txBody>
      </p:sp>
    </p:spTree>
    <p:extLst>
      <p:ext uri="{BB962C8B-B14F-4D97-AF65-F5344CB8AC3E}">
        <p14:creationId xmlns:p14="http://schemas.microsoft.com/office/powerpoint/2010/main" val="358676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173FD4-0E9D-B94A-A7A1-E1E9A3A7BE3B}"/>
              </a:ext>
            </a:extLst>
          </p:cNvPr>
          <p:cNvSpPr>
            <a:spLocks noGrp="1"/>
          </p:cNvSpPr>
          <p:nvPr>
            <p:ph type="title"/>
          </p:nvPr>
        </p:nvSpPr>
        <p:spPr>
          <a:xfrm>
            <a:off x="913776" y="643466"/>
            <a:ext cx="3418784" cy="4308475"/>
          </a:xfrm>
        </p:spPr>
        <p:txBody>
          <a:bodyPr anchor="t">
            <a:normAutofit/>
          </a:bodyPr>
          <a:lstStyle/>
          <a:p>
            <a:pPr algn="l">
              <a:defRPr/>
            </a:pPr>
            <a:r>
              <a:rPr lang="en-US" sz="4400"/>
              <a:t>Legal Perspective:  Credentials</a:t>
            </a:r>
          </a:p>
        </p:txBody>
      </p:sp>
      <p:sp>
        <p:nvSpPr>
          <p:cNvPr id="3" name="Content Placeholder 2">
            <a:extLst>
              <a:ext uri="{FF2B5EF4-FFF2-40B4-BE49-F238E27FC236}">
                <a16:creationId xmlns:a16="http://schemas.microsoft.com/office/drawing/2014/main" id="{8E6E5386-4D78-2747-88EC-CCF5D8FA4EFF}"/>
              </a:ext>
            </a:extLst>
          </p:cNvPr>
          <p:cNvSpPr>
            <a:spLocks noGrp="1"/>
          </p:cNvSpPr>
          <p:nvPr>
            <p:ph idx="1"/>
          </p:nvPr>
        </p:nvSpPr>
        <p:spPr>
          <a:xfrm>
            <a:off x="4654295" y="643466"/>
            <a:ext cx="6623305" cy="4308476"/>
          </a:xfrm>
        </p:spPr>
        <p:txBody>
          <a:bodyPr>
            <a:normAutofit/>
          </a:bodyPr>
          <a:lstStyle/>
          <a:p>
            <a:pPr marL="274320" indent="-274320">
              <a:lnSpc>
                <a:spcPct val="110000"/>
              </a:lnSpc>
              <a:buClr>
                <a:schemeClr val="accent3"/>
              </a:buClr>
              <a:buNone/>
              <a:defRPr/>
            </a:pPr>
            <a:r>
              <a:rPr lang="en-US" sz="1800"/>
              <a:t>Must have copy of license, vitae, transcripts and any certification that one is stated to have.</a:t>
            </a:r>
          </a:p>
          <a:p>
            <a:pPr marL="274320" indent="-274320">
              <a:lnSpc>
                <a:spcPct val="110000"/>
              </a:lnSpc>
              <a:buClr>
                <a:schemeClr val="accent3"/>
              </a:buClr>
              <a:buNone/>
              <a:defRPr/>
            </a:pPr>
            <a:endParaRPr lang="en-US" sz="1800"/>
          </a:p>
          <a:p>
            <a:pPr marL="274320" indent="-274320">
              <a:lnSpc>
                <a:spcPct val="110000"/>
              </a:lnSpc>
              <a:buClr>
                <a:schemeClr val="accent3"/>
              </a:buClr>
              <a:buNone/>
              <a:defRPr/>
            </a:pPr>
            <a:endParaRPr lang="en-US" sz="1800"/>
          </a:p>
          <a:p>
            <a:pPr marL="274320" indent="-274320">
              <a:lnSpc>
                <a:spcPct val="110000"/>
              </a:lnSpc>
              <a:buClr>
                <a:schemeClr val="accent3"/>
              </a:buClr>
              <a:buNone/>
              <a:defRPr/>
            </a:pPr>
            <a:r>
              <a:rPr lang="en-US" sz="1800"/>
              <a:t>Make sure licenses and certifications are up to date before having them on your Informed Consent form, brochures, or business card</a:t>
            </a:r>
          </a:p>
          <a:p>
            <a:pPr marL="274320" indent="-274320">
              <a:lnSpc>
                <a:spcPct val="110000"/>
              </a:lnSpc>
              <a:buClr>
                <a:schemeClr val="accent3"/>
              </a:buClr>
              <a:buNone/>
              <a:defRPr/>
            </a:pPr>
            <a:endParaRPr lang="en-US" sz="1800"/>
          </a:p>
          <a:p>
            <a:pPr marL="274320" indent="-274320">
              <a:lnSpc>
                <a:spcPct val="110000"/>
              </a:lnSpc>
              <a:buClr>
                <a:schemeClr val="accent3"/>
              </a:buClr>
              <a:buNone/>
              <a:defRPr/>
            </a:pPr>
            <a:endParaRPr lang="en-US" sz="1800"/>
          </a:p>
          <a:p>
            <a:pPr marL="274320" indent="-274320">
              <a:lnSpc>
                <a:spcPct val="110000"/>
              </a:lnSpc>
              <a:buClr>
                <a:schemeClr val="accent3"/>
              </a:buClr>
              <a:buNone/>
              <a:defRPr/>
            </a:pPr>
            <a:r>
              <a:rPr lang="en-US" sz="1800"/>
              <a:t>Always sign clinical notes and any other documentation with name and credentials that are current.</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57345527"/>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9">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A29ABE-9820-2948-829D-3124988DE383}"/>
              </a:ext>
            </a:extLst>
          </p:cNvPr>
          <p:cNvSpPr>
            <a:spLocks noGrp="1"/>
          </p:cNvSpPr>
          <p:nvPr>
            <p:ph type="title"/>
          </p:nvPr>
        </p:nvSpPr>
        <p:spPr>
          <a:xfrm>
            <a:off x="7857411" y="643468"/>
            <a:ext cx="3420815" cy="5130046"/>
          </a:xfrm>
        </p:spPr>
        <p:txBody>
          <a:bodyPr anchor="b">
            <a:normAutofit/>
          </a:bodyPr>
          <a:lstStyle/>
          <a:p>
            <a:pPr algn="l">
              <a:defRPr/>
            </a:pPr>
            <a:r>
              <a:rPr lang="en-US" sz="4400">
                <a:solidFill>
                  <a:schemeClr val="tx1">
                    <a:lumMod val="75000"/>
                    <a:lumOff val="25000"/>
                  </a:schemeClr>
                </a:solidFill>
              </a:rPr>
              <a:t>LET’S TALK ETHICS!</a:t>
            </a:r>
          </a:p>
        </p:txBody>
      </p:sp>
      <p:sp>
        <p:nvSpPr>
          <p:cNvPr id="3" name="Content Placeholder 2">
            <a:extLst>
              <a:ext uri="{FF2B5EF4-FFF2-40B4-BE49-F238E27FC236}">
                <a16:creationId xmlns:a16="http://schemas.microsoft.com/office/drawing/2014/main" id="{9C5F8C5B-94B8-1C42-9A88-9DA6889BC1DD}"/>
              </a:ext>
            </a:extLst>
          </p:cNvPr>
          <p:cNvSpPr>
            <a:spLocks noGrp="1"/>
          </p:cNvSpPr>
          <p:nvPr>
            <p:ph sz="quarter" idx="1"/>
          </p:nvPr>
        </p:nvSpPr>
        <p:spPr>
          <a:xfrm>
            <a:off x="913775" y="643467"/>
            <a:ext cx="6620882" cy="5130046"/>
          </a:xfrm>
        </p:spPr>
        <p:txBody>
          <a:bodyPr anchor="ctr">
            <a:normAutofit/>
          </a:bodyPr>
          <a:lstStyle/>
          <a:p>
            <a:pPr marL="274320" indent="-274320">
              <a:lnSpc>
                <a:spcPct val="110000"/>
              </a:lnSpc>
              <a:spcBef>
                <a:spcPts val="580"/>
              </a:spcBef>
              <a:buNone/>
              <a:defRPr/>
            </a:pPr>
            <a:r>
              <a:rPr lang="en-US" sz="1700"/>
              <a:t>Definition of ethical behavior:  “conforming to accepted professional standards of conduct and a moral duty” (Mitchell, 2007, pg2).</a:t>
            </a:r>
          </a:p>
          <a:p>
            <a:pPr marL="274320" indent="-274320">
              <a:lnSpc>
                <a:spcPct val="110000"/>
              </a:lnSpc>
              <a:spcBef>
                <a:spcPts val="580"/>
              </a:spcBef>
              <a:buNone/>
              <a:defRPr/>
            </a:pPr>
            <a:endParaRPr lang="en-US" sz="1700"/>
          </a:p>
          <a:p>
            <a:pPr marL="274320" indent="-274320">
              <a:lnSpc>
                <a:spcPct val="110000"/>
              </a:lnSpc>
              <a:spcBef>
                <a:spcPts val="580"/>
              </a:spcBef>
              <a:buNone/>
              <a:defRPr/>
            </a:pPr>
            <a:r>
              <a:rPr lang="en-US" sz="1700"/>
              <a:t>Integrity was not easily defined but reflected a collective concern from the American public on what it values!</a:t>
            </a:r>
          </a:p>
          <a:p>
            <a:pPr marL="274320" indent="-274320">
              <a:lnSpc>
                <a:spcPct val="110000"/>
              </a:lnSpc>
              <a:spcBef>
                <a:spcPts val="580"/>
              </a:spcBef>
              <a:buNone/>
              <a:defRPr/>
            </a:pPr>
            <a:endParaRPr lang="en-US" sz="1700"/>
          </a:p>
          <a:p>
            <a:pPr marL="274320" indent="-274320">
              <a:lnSpc>
                <a:spcPct val="110000"/>
              </a:lnSpc>
              <a:spcBef>
                <a:spcPts val="580"/>
              </a:spcBef>
              <a:buNone/>
              <a:defRPr/>
            </a:pPr>
            <a:r>
              <a:rPr lang="en-US" sz="1700"/>
              <a:t>Mitchell, 2007, continues to define code as designed to offer a set of values and standards to guide decision making and conduct but does not specify every situation.</a:t>
            </a:r>
          </a:p>
          <a:p>
            <a:pPr marL="274320" indent="-274320">
              <a:lnSpc>
                <a:spcPct val="110000"/>
              </a:lnSpc>
              <a:spcBef>
                <a:spcPts val="580"/>
              </a:spcBef>
              <a:buNone/>
              <a:defRPr/>
            </a:pPr>
            <a:endParaRPr lang="en-US" sz="1700"/>
          </a:p>
          <a:p>
            <a:pPr marL="274320" indent="-274320">
              <a:lnSpc>
                <a:spcPct val="110000"/>
              </a:lnSpc>
              <a:spcBef>
                <a:spcPts val="580"/>
              </a:spcBef>
              <a:buNone/>
              <a:defRPr/>
            </a:pPr>
            <a:r>
              <a:rPr lang="en-US" sz="1700"/>
              <a:t>ACA Code of Ethics was designed to help counselors when faced with ethical dilemmas and provide ethical decision-making process.</a:t>
            </a:r>
          </a:p>
        </p:txBody>
      </p:sp>
    </p:spTree>
    <p:extLst>
      <p:ext uri="{BB962C8B-B14F-4D97-AF65-F5344CB8AC3E}">
        <p14:creationId xmlns:p14="http://schemas.microsoft.com/office/powerpoint/2010/main" val="33007968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865DA054-DA62-F94D-905C-495E467773CA}"/>
              </a:ext>
            </a:extLst>
          </p:cNvPr>
          <p:cNvSpPr>
            <a:spLocks noGrp="1"/>
          </p:cNvSpPr>
          <p:nvPr>
            <p:ph type="title"/>
          </p:nvPr>
        </p:nvSpPr>
        <p:spPr>
          <a:xfrm>
            <a:off x="641074" y="1419900"/>
            <a:ext cx="2844002" cy="4018201"/>
          </a:xfrm>
        </p:spPr>
        <p:txBody>
          <a:bodyPr>
            <a:normAutofit/>
          </a:bodyPr>
          <a:lstStyle/>
          <a:p>
            <a:pPr algn="l"/>
            <a:r>
              <a:rPr lang="en-US" sz="4400" dirty="0"/>
              <a:t>ACA Code Of Ethics</a:t>
            </a:r>
          </a:p>
        </p:txBody>
      </p:sp>
      <p:sp>
        <p:nvSpPr>
          <p:cNvPr id="3" name="Content Placeholder 2">
            <a:extLst>
              <a:ext uri="{FF2B5EF4-FFF2-40B4-BE49-F238E27FC236}">
                <a16:creationId xmlns:a16="http://schemas.microsoft.com/office/drawing/2014/main" id="{12D4C11B-BC3D-F549-A055-5D4BE2012191}"/>
              </a:ext>
            </a:extLst>
          </p:cNvPr>
          <p:cNvSpPr>
            <a:spLocks noGrp="1"/>
          </p:cNvSpPr>
          <p:nvPr>
            <p:ph sz="quarter" idx="1"/>
          </p:nvPr>
        </p:nvSpPr>
        <p:spPr>
          <a:xfrm>
            <a:off x="4701008" y="1193576"/>
            <a:ext cx="6576591" cy="4470850"/>
          </a:xfrm>
        </p:spPr>
        <p:txBody>
          <a:bodyPr anchor="ctr">
            <a:normAutofit/>
          </a:bodyPr>
          <a:lstStyle/>
          <a:p>
            <a:pPr>
              <a:lnSpc>
                <a:spcPct val="110000"/>
              </a:lnSpc>
            </a:pPr>
            <a:r>
              <a:rPr lang="en-US" altLang="en-US" dirty="0"/>
              <a:t>Section A – The Counseling Relationship</a:t>
            </a:r>
          </a:p>
          <a:p>
            <a:pPr>
              <a:lnSpc>
                <a:spcPct val="110000"/>
              </a:lnSpc>
            </a:pPr>
            <a:r>
              <a:rPr lang="en-US" altLang="en-US" dirty="0"/>
              <a:t>Section B – Confidentiality </a:t>
            </a:r>
          </a:p>
          <a:p>
            <a:pPr>
              <a:lnSpc>
                <a:spcPct val="110000"/>
              </a:lnSpc>
            </a:pPr>
            <a:r>
              <a:rPr lang="en-US" altLang="en-US" dirty="0"/>
              <a:t>Section C – Professional Responsibility</a:t>
            </a:r>
          </a:p>
          <a:p>
            <a:pPr>
              <a:lnSpc>
                <a:spcPct val="110000"/>
              </a:lnSpc>
            </a:pPr>
            <a:r>
              <a:rPr lang="en-US" altLang="en-US" dirty="0"/>
              <a:t>Section D – Relationships with Other Professionals</a:t>
            </a:r>
          </a:p>
          <a:p>
            <a:pPr>
              <a:lnSpc>
                <a:spcPct val="110000"/>
              </a:lnSpc>
            </a:pPr>
            <a:r>
              <a:rPr lang="en-US" altLang="en-US" dirty="0"/>
              <a:t>Section E – Evaluation, Assessment, and Interpretation</a:t>
            </a:r>
          </a:p>
          <a:p>
            <a:pPr>
              <a:lnSpc>
                <a:spcPct val="110000"/>
              </a:lnSpc>
            </a:pPr>
            <a:r>
              <a:rPr lang="en-US" altLang="en-US" dirty="0"/>
              <a:t>Section F – Teaching, Training, and Supervision</a:t>
            </a:r>
          </a:p>
          <a:p>
            <a:pPr>
              <a:lnSpc>
                <a:spcPct val="110000"/>
              </a:lnSpc>
            </a:pPr>
            <a:r>
              <a:rPr lang="en-US" altLang="en-US" dirty="0"/>
              <a:t>Section G – Research and Publication</a:t>
            </a:r>
          </a:p>
          <a:p>
            <a:pPr>
              <a:lnSpc>
                <a:spcPct val="110000"/>
              </a:lnSpc>
            </a:pPr>
            <a:r>
              <a:rPr lang="en-US" altLang="en-US" dirty="0"/>
              <a:t>Section II – Resolving Ethical Issues</a:t>
            </a:r>
            <a:endParaRPr lang="en-US"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426746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89839663-86E3-D547-9ECC-653BBFCCA3F7}"/>
              </a:ext>
            </a:extLst>
          </p:cNvPr>
          <p:cNvSpPr>
            <a:spLocks noGrp="1"/>
          </p:cNvSpPr>
          <p:nvPr>
            <p:ph type="title"/>
          </p:nvPr>
        </p:nvSpPr>
        <p:spPr>
          <a:xfrm>
            <a:off x="641074" y="1419900"/>
            <a:ext cx="2844002" cy="4018201"/>
          </a:xfrm>
        </p:spPr>
        <p:txBody>
          <a:bodyPr>
            <a:normAutofit/>
          </a:bodyPr>
          <a:lstStyle/>
          <a:p>
            <a:pPr algn="l"/>
            <a:r>
              <a:rPr lang="en-US" altLang="en-US" sz="3700"/>
              <a:t>Limitations of Ethical Codes</a:t>
            </a:r>
            <a:endParaRPr lang="en-US" sz="3700"/>
          </a:p>
        </p:txBody>
      </p:sp>
      <p:sp>
        <p:nvSpPr>
          <p:cNvPr id="3" name="Content Placeholder 2">
            <a:extLst>
              <a:ext uri="{FF2B5EF4-FFF2-40B4-BE49-F238E27FC236}">
                <a16:creationId xmlns:a16="http://schemas.microsoft.com/office/drawing/2014/main" id="{AD3B27D8-E452-3748-B6D7-11803D8248F8}"/>
              </a:ext>
            </a:extLst>
          </p:cNvPr>
          <p:cNvSpPr>
            <a:spLocks noGrp="1"/>
          </p:cNvSpPr>
          <p:nvPr>
            <p:ph sz="quarter" idx="13"/>
          </p:nvPr>
        </p:nvSpPr>
        <p:spPr>
          <a:xfrm>
            <a:off x="4483100" y="304800"/>
            <a:ext cx="7493000" cy="6551028"/>
          </a:xfrm>
        </p:spPr>
        <p:txBody>
          <a:bodyPr anchor="ctr">
            <a:normAutofit/>
          </a:bodyPr>
          <a:lstStyle/>
          <a:p>
            <a:pPr>
              <a:lnSpc>
                <a:spcPct val="110000"/>
              </a:lnSpc>
            </a:pPr>
            <a:r>
              <a:rPr lang="en-US" altLang="en-US" sz="1800" dirty="0"/>
              <a:t>Some issues cannot be resolved by a code of ethics</a:t>
            </a:r>
          </a:p>
          <a:p>
            <a:pPr>
              <a:lnSpc>
                <a:spcPct val="110000"/>
              </a:lnSpc>
            </a:pPr>
            <a:r>
              <a:rPr lang="en-US" altLang="en-US" sz="1800" dirty="0"/>
              <a:t>Some codes are ambiguous and, in turn, open to interpretation</a:t>
            </a:r>
          </a:p>
          <a:p>
            <a:pPr>
              <a:lnSpc>
                <a:spcPct val="110000"/>
              </a:lnSpc>
            </a:pPr>
            <a:r>
              <a:rPr lang="en-US" altLang="en-US" sz="1800" dirty="0"/>
              <a:t>Difficult to enforce</a:t>
            </a:r>
          </a:p>
          <a:p>
            <a:pPr>
              <a:lnSpc>
                <a:spcPct val="110000"/>
              </a:lnSpc>
            </a:pPr>
            <a:r>
              <a:rPr lang="en-US" altLang="en-US" sz="1800" dirty="0"/>
              <a:t>Conflicts may exist within ethical codes and among different organizations’ codes</a:t>
            </a:r>
          </a:p>
          <a:p>
            <a:pPr>
              <a:lnSpc>
                <a:spcPct val="110000"/>
              </a:lnSpc>
            </a:pPr>
            <a:r>
              <a:rPr lang="en-US" altLang="en-US" sz="1800" dirty="0"/>
              <a:t>Some legal and ethical issues not covered in codes</a:t>
            </a:r>
          </a:p>
          <a:p>
            <a:pPr>
              <a:lnSpc>
                <a:spcPct val="110000"/>
              </a:lnSpc>
            </a:pPr>
            <a:r>
              <a:rPr lang="en-US" altLang="en-US" sz="1800" dirty="0"/>
              <a:t>Conflicts may arise between ethical and legal codes</a:t>
            </a:r>
          </a:p>
          <a:p>
            <a:pPr>
              <a:lnSpc>
                <a:spcPct val="110000"/>
              </a:lnSpc>
            </a:pPr>
            <a:r>
              <a:rPr lang="en-US" altLang="en-US" sz="1800" dirty="0"/>
              <a:t>Some may be adapted to specific cultures</a:t>
            </a:r>
          </a:p>
          <a:p>
            <a:pPr>
              <a:lnSpc>
                <a:spcPct val="110000"/>
              </a:lnSpc>
            </a:pPr>
            <a:r>
              <a:rPr lang="en-US" altLang="en-US" sz="1800" dirty="0"/>
              <a:t>Cannot provide solutions to all situations</a:t>
            </a:r>
          </a:p>
          <a:p>
            <a:pPr>
              <a:lnSpc>
                <a:spcPct val="110000"/>
              </a:lnSpc>
            </a:pPr>
            <a:r>
              <a:rPr lang="en-US" altLang="en-US" sz="1800" dirty="0"/>
              <a:t>Ethical codes are historical documents</a:t>
            </a:r>
          </a:p>
          <a:p>
            <a:pPr>
              <a:lnSpc>
                <a:spcPct val="110000"/>
              </a:lnSpc>
            </a:pPr>
            <a:r>
              <a:rPr lang="en-US" altLang="en-US" sz="1800" dirty="0"/>
              <a:t>Knowledge of codes does not necessarily equate with ethical practice</a:t>
            </a:r>
          </a:p>
          <a:p>
            <a:pPr>
              <a:lnSpc>
                <a:spcPct val="110000"/>
              </a:lnSpc>
            </a:pPr>
            <a:endParaRPr lang="en-US" sz="14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061477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9698" name="Title 1">
            <a:extLst>
              <a:ext uri="{FF2B5EF4-FFF2-40B4-BE49-F238E27FC236}">
                <a16:creationId xmlns:a16="http://schemas.microsoft.com/office/drawing/2014/main" id="{0ACF484C-BB6E-4548-852A-15C2E46E9B58}"/>
              </a:ext>
            </a:extLst>
          </p:cNvPr>
          <p:cNvSpPr>
            <a:spLocks noGrp="1"/>
          </p:cNvSpPr>
          <p:nvPr>
            <p:ph type="title"/>
          </p:nvPr>
        </p:nvSpPr>
        <p:spPr>
          <a:xfrm>
            <a:off x="641074" y="1419900"/>
            <a:ext cx="2844002" cy="4018201"/>
          </a:xfrm>
        </p:spPr>
        <p:txBody>
          <a:bodyPr>
            <a:normAutofit/>
          </a:bodyPr>
          <a:lstStyle/>
          <a:p>
            <a:pPr algn="l"/>
            <a:r>
              <a:rPr lang="en-US" altLang="en-US" sz="2800"/>
              <a:t>Confidentiality</a:t>
            </a:r>
          </a:p>
        </p:txBody>
      </p:sp>
      <p:sp>
        <p:nvSpPr>
          <p:cNvPr id="29699" name="Content Placeholder 2">
            <a:extLst>
              <a:ext uri="{FF2B5EF4-FFF2-40B4-BE49-F238E27FC236}">
                <a16:creationId xmlns:a16="http://schemas.microsoft.com/office/drawing/2014/main" id="{5F04EA93-EBA4-DD47-9091-31363FFF18D6}"/>
              </a:ext>
            </a:extLst>
          </p:cNvPr>
          <p:cNvSpPr>
            <a:spLocks noGrp="1"/>
          </p:cNvSpPr>
          <p:nvPr>
            <p:ph sz="quarter" idx="1"/>
          </p:nvPr>
        </p:nvSpPr>
        <p:spPr>
          <a:xfrm>
            <a:off x="4434840" y="472440"/>
            <a:ext cx="6842759" cy="6217920"/>
          </a:xfrm>
        </p:spPr>
        <p:txBody>
          <a:bodyPr anchor="ctr">
            <a:normAutofit/>
          </a:bodyPr>
          <a:lstStyle/>
          <a:p>
            <a:pPr>
              <a:lnSpc>
                <a:spcPct val="110000"/>
              </a:lnSpc>
            </a:pPr>
            <a:r>
              <a:rPr lang="en-US" altLang="en-US" dirty="0"/>
              <a:t>Trust is the number one priority in the therapeutic relationship.  This can be only established through maintaining confidentiality.  </a:t>
            </a:r>
          </a:p>
          <a:p>
            <a:pPr>
              <a:lnSpc>
                <a:spcPct val="110000"/>
              </a:lnSpc>
            </a:pPr>
            <a:r>
              <a:rPr lang="en-US" altLang="en-US" dirty="0"/>
              <a:t>Confidentiality refers to the ethical duty of the counselor to protect the client’s private communications (ACA, 2005a, Section B).</a:t>
            </a:r>
          </a:p>
          <a:p>
            <a:pPr>
              <a:lnSpc>
                <a:spcPct val="110000"/>
              </a:lnSpc>
            </a:pPr>
            <a:r>
              <a:rPr lang="en-US" altLang="en-US" dirty="0"/>
              <a:t>The counselor puts himself or herself at risk for a lawsuit if their confidentiality is broken unless it meets an exception recognized by the law.</a:t>
            </a:r>
          </a:p>
          <a:p>
            <a:pPr>
              <a:lnSpc>
                <a:spcPct val="110000"/>
              </a:lnSpc>
              <a:buFont typeface="Wingdings 2" pitchFamily="2" charset="2"/>
              <a:buNone/>
            </a:pPr>
            <a:r>
              <a:rPr lang="en-US" altLang="en-US" dirty="0"/>
              <a:t>WHAT ARE THE EXCEPTIONS ACCEPTED BY BOTH THE LAW AND OUR CODE OF ETHICS?</a:t>
            </a:r>
          </a:p>
          <a:p>
            <a:pPr>
              <a:lnSpc>
                <a:spcPct val="110000"/>
              </a:lnSpc>
              <a:buFont typeface="Wingdings 2" pitchFamily="2" charset="2"/>
              <a:buNone/>
            </a:pPr>
            <a:r>
              <a:rPr lang="en-US" altLang="en-US" dirty="0"/>
              <a:t>WHO’S RESPONSIBITY IS IT TO INFORM CLIENTS OF THEIR CONFIDENTIALITY AND EXCEPTIONS!</a:t>
            </a:r>
          </a:p>
          <a:p>
            <a:pPr>
              <a:lnSpc>
                <a:spcPct val="110000"/>
              </a:lnSpc>
              <a:buFont typeface="Wingdings 2" pitchFamily="2" charset="2"/>
              <a:buNone/>
            </a:pPr>
            <a:endParaRPr lang="en-US" altLang="en-US" sz="1700" dirty="0"/>
          </a:p>
        </p:txBody>
      </p:sp>
      <p:pic>
        <p:nvPicPr>
          <p:cNvPr id="142" name="Picture 141">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7240673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7F731223-9A6C-EB4F-B672-647FE6FFB017}"/>
              </a:ext>
            </a:extLst>
          </p:cNvPr>
          <p:cNvSpPr>
            <a:spLocks noGrp="1"/>
          </p:cNvSpPr>
          <p:nvPr>
            <p:ph type="title"/>
          </p:nvPr>
        </p:nvSpPr>
        <p:spPr>
          <a:xfrm>
            <a:off x="641074" y="1419900"/>
            <a:ext cx="2844002" cy="4018201"/>
          </a:xfrm>
        </p:spPr>
        <p:txBody>
          <a:bodyPr>
            <a:normAutofit/>
          </a:bodyPr>
          <a:lstStyle/>
          <a:p>
            <a:pPr algn="l"/>
            <a:r>
              <a:rPr lang="en-US" altLang="en-US" sz="2800"/>
              <a:t>Confidentiality</a:t>
            </a:r>
            <a:endParaRPr lang="en-US" sz="2800"/>
          </a:p>
        </p:txBody>
      </p:sp>
      <p:sp>
        <p:nvSpPr>
          <p:cNvPr id="3" name="Content Placeholder 2">
            <a:extLst>
              <a:ext uri="{FF2B5EF4-FFF2-40B4-BE49-F238E27FC236}">
                <a16:creationId xmlns:a16="http://schemas.microsoft.com/office/drawing/2014/main" id="{50216662-CA3C-884B-B626-274004BF58A9}"/>
              </a:ext>
            </a:extLst>
          </p:cNvPr>
          <p:cNvSpPr>
            <a:spLocks noGrp="1"/>
          </p:cNvSpPr>
          <p:nvPr>
            <p:ph sz="quarter" idx="1"/>
          </p:nvPr>
        </p:nvSpPr>
        <p:spPr>
          <a:xfrm>
            <a:off x="4701008" y="1193576"/>
            <a:ext cx="6576591" cy="4470850"/>
          </a:xfrm>
        </p:spPr>
        <p:txBody>
          <a:bodyPr anchor="ctr">
            <a:normAutofit/>
          </a:bodyPr>
          <a:lstStyle/>
          <a:p>
            <a:pPr marL="0" indent="0">
              <a:buNone/>
            </a:pPr>
            <a:r>
              <a:rPr lang="en-US" altLang="en-US" dirty="0"/>
              <a:t>Professional’s promise not to disclose information revealed during the privacy of the counselor-client relationship, except under specific, mutually understood conditions</a:t>
            </a:r>
          </a:p>
          <a:p>
            <a:pPr lvl="1"/>
            <a:r>
              <a:rPr lang="en-US" altLang="en-US" i="1"/>
              <a:t>Tarasoff v. Board of Regents of the University of California</a:t>
            </a:r>
          </a:p>
          <a:p>
            <a:pPr marL="917575" lvl="2"/>
            <a:r>
              <a:rPr lang="en-US" altLang="en-US"/>
              <a:t>Duty to Warn: Counselors need to take reasonable action to help protect victims from dangerous clients</a:t>
            </a:r>
          </a:p>
          <a:p>
            <a:pPr marL="917575" lvl="2"/>
            <a:r>
              <a:rPr lang="en-US" altLang="en-US"/>
              <a:t>Mandatory duty does not exist in all states</a:t>
            </a:r>
          </a:p>
          <a:p>
            <a:pPr marL="917575" lvl="2"/>
            <a:r>
              <a:rPr lang="en-US" altLang="en-US"/>
              <a:t>Clinical mental health counselors should be aware of state laws that govern their practice and consult with colleagues and supervisors</a:t>
            </a:r>
          </a:p>
          <a:p>
            <a:endParaRPr lang="en-US"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904435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36" name="Rectangle 13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8" name="Rectangle 13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0" name="Picture 139">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0722" name="Title 1">
            <a:extLst>
              <a:ext uri="{FF2B5EF4-FFF2-40B4-BE49-F238E27FC236}">
                <a16:creationId xmlns:a16="http://schemas.microsoft.com/office/drawing/2014/main" id="{4904F606-5815-7148-B0CB-3DD77D8F75C4}"/>
              </a:ext>
            </a:extLst>
          </p:cNvPr>
          <p:cNvSpPr>
            <a:spLocks noGrp="1"/>
          </p:cNvSpPr>
          <p:nvPr>
            <p:ph type="title"/>
          </p:nvPr>
        </p:nvSpPr>
        <p:spPr>
          <a:xfrm>
            <a:off x="641074" y="1419900"/>
            <a:ext cx="2844002" cy="4018201"/>
          </a:xfrm>
        </p:spPr>
        <p:txBody>
          <a:bodyPr>
            <a:normAutofit/>
          </a:bodyPr>
          <a:lstStyle/>
          <a:p>
            <a:pPr algn="l"/>
            <a:r>
              <a:rPr lang="en-US" altLang="en-US" sz="2400"/>
              <a:t>Privileged Communications</a:t>
            </a:r>
          </a:p>
        </p:txBody>
      </p:sp>
      <p:sp>
        <p:nvSpPr>
          <p:cNvPr id="30723" name="Content Placeholder 2">
            <a:extLst>
              <a:ext uri="{FF2B5EF4-FFF2-40B4-BE49-F238E27FC236}">
                <a16:creationId xmlns:a16="http://schemas.microsoft.com/office/drawing/2014/main" id="{1CFB2436-32D6-E243-9E67-3BF24CA60C2B}"/>
              </a:ext>
            </a:extLst>
          </p:cNvPr>
          <p:cNvSpPr>
            <a:spLocks noGrp="1"/>
          </p:cNvSpPr>
          <p:nvPr>
            <p:ph sz="quarter" idx="1"/>
          </p:nvPr>
        </p:nvSpPr>
        <p:spPr>
          <a:xfrm>
            <a:off x="4419600" y="701040"/>
            <a:ext cx="6857999" cy="5775960"/>
          </a:xfrm>
        </p:spPr>
        <p:txBody>
          <a:bodyPr anchor="ctr">
            <a:normAutofit/>
          </a:bodyPr>
          <a:lstStyle/>
          <a:p>
            <a:pPr>
              <a:lnSpc>
                <a:spcPct val="110000"/>
              </a:lnSpc>
            </a:pPr>
            <a:r>
              <a:rPr lang="en-US" altLang="en-US" dirty="0"/>
              <a:t>Privilege –a legal term that refers to the protection of confidential communication between two parties.  </a:t>
            </a:r>
          </a:p>
          <a:p>
            <a:pPr>
              <a:lnSpc>
                <a:spcPct val="110000"/>
              </a:lnSpc>
            </a:pPr>
            <a:r>
              <a:rPr lang="en-US" altLang="en-US" dirty="0"/>
              <a:t>In most states, the counselor-client communications are protected from disclosure in the context of certain legal or administrative proceedings, similar to the way in which attorney-client and doctor-patient communications are protected.  </a:t>
            </a:r>
          </a:p>
          <a:p>
            <a:pPr>
              <a:lnSpc>
                <a:spcPct val="110000"/>
              </a:lnSpc>
            </a:pPr>
            <a:r>
              <a:rPr lang="en-US" altLang="en-US" dirty="0"/>
              <a:t>The privilege applies when the counselor is called as a witness in a court of law or administrative agency hearing.  </a:t>
            </a:r>
          </a:p>
          <a:p>
            <a:pPr>
              <a:lnSpc>
                <a:spcPct val="110000"/>
              </a:lnSpc>
            </a:pPr>
            <a:r>
              <a:rPr lang="en-US" altLang="en-US" dirty="0"/>
              <a:t>Please NOTE the privilege belongs to the client yet the counselor is put in the position of upholding the privilege</a:t>
            </a:r>
          </a:p>
        </p:txBody>
      </p:sp>
      <p:pic>
        <p:nvPicPr>
          <p:cNvPr id="142" name="Picture 141">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4063652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6D3CC3CE-1B30-A640-BE0E-9276B59371CD}"/>
              </a:ext>
            </a:extLst>
          </p:cNvPr>
          <p:cNvSpPr>
            <a:spLocks noGrp="1"/>
          </p:cNvSpPr>
          <p:nvPr>
            <p:ph type="title"/>
          </p:nvPr>
        </p:nvSpPr>
        <p:spPr>
          <a:xfrm>
            <a:off x="959896" y="960814"/>
            <a:ext cx="2732249" cy="4912936"/>
          </a:xfrm>
        </p:spPr>
        <p:txBody>
          <a:bodyPr anchor="b">
            <a:normAutofit/>
          </a:bodyPr>
          <a:lstStyle/>
          <a:p>
            <a:pPr algn="r"/>
            <a:r>
              <a:rPr lang="en-US" sz="4000">
                <a:solidFill>
                  <a:schemeClr val="bg1"/>
                </a:solidFill>
              </a:rPr>
              <a:t>Threat to privacy</a:t>
            </a:r>
          </a:p>
        </p:txBody>
      </p:sp>
      <p:sp>
        <p:nvSpPr>
          <p:cNvPr id="3" name="Content Placeholder 2">
            <a:extLst>
              <a:ext uri="{FF2B5EF4-FFF2-40B4-BE49-F238E27FC236}">
                <a16:creationId xmlns:a16="http://schemas.microsoft.com/office/drawing/2014/main" id="{393E8074-297B-8241-82F8-5EF29B34755B}"/>
              </a:ext>
            </a:extLst>
          </p:cNvPr>
          <p:cNvSpPr>
            <a:spLocks noGrp="1"/>
          </p:cNvSpPr>
          <p:nvPr>
            <p:ph sz="quarter" idx="1"/>
          </p:nvPr>
        </p:nvSpPr>
        <p:spPr>
          <a:xfrm>
            <a:off x="4979078" y="960814"/>
            <a:ext cx="6247722" cy="4830385"/>
          </a:xfrm>
        </p:spPr>
        <p:txBody>
          <a:bodyPr anchor="ctr">
            <a:normAutofit/>
          </a:bodyPr>
          <a:lstStyle/>
          <a:p>
            <a:pPr marL="0" indent="0">
              <a:buNone/>
            </a:pPr>
            <a:r>
              <a:rPr lang="en-US" altLang="en-US" sz="1800"/>
              <a:t>Client’s legal right to determine what information about himself or herself will be shared with others. </a:t>
            </a:r>
          </a:p>
          <a:p>
            <a:pPr marL="0" indent="0">
              <a:buNone/>
            </a:pPr>
            <a:r>
              <a:rPr lang="en-US" altLang="en-US" sz="1800"/>
              <a:t>Factors that can jeopardize a client’s privacy:</a:t>
            </a:r>
          </a:p>
          <a:p>
            <a:pPr marL="917575" lvl="2"/>
            <a:r>
              <a:rPr lang="en-US" altLang="en-US" sz="1800"/>
              <a:t>Waiting in a general reception area</a:t>
            </a:r>
          </a:p>
          <a:p>
            <a:pPr marL="917575" lvl="2"/>
            <a:r>
              <a:rPr lang="en-US" altLang="en-US" sz="1800"/>
              <a:t>Using credit cards for billing</a:t>
            </a:r>
          </a:p>
          <a:p>
            <a:pPr marL="917575" lvl="2"/>
            <a:r>
              <a:rPr lang="en-US" altLang="en-US" sz="1800"/>
              <a:t>Disposing of records</a:t>
            </a:r>
          </a:p>
          <a:p>
            <a:pPr marL="917575" lvl="2"/>
            <a:r>
              <a:rPr lang="en-US" altLang="en-US" sz="1800"/>
              <a:t>Taping sessions</a:t>
            </a:r>
          </a:p>
          <a:p>
            <a:pPr marL="917575" lvl="2"/>
            <a:r>
              <a:rPr lang="en-US" altLang="en-US" sz="1800"/>
              <a:t>Documentary or business activities associated with the counseling setting</a:t>
            </a:r>
          </a:p>
          <a:p>
            <a:pPr lvl="1"/>
            <a:r>
              <a:rPr lang="en-US" altLang="en-US"/>
              <a:t>Important that clinical mental health counselors take steps to protect the dignity and privacy of their clients</a:t>
            </a:r>
          </a:p>
          <a:p>
            <a:endParaRPr lang="en-US" sz="1800"/>
          </a:p>
        </p:txBody>
      </p:sp>
    </p:spTree>
    <p:extLst>
      <p:ext uri="{BB962C8B-B14F-4D97-AF65-F5344CB8AC3E}">
        <p14:creationId xmlns:p14="http://schemas.microsoft.com/office/powerpoint/2010/main" val="14423218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3869176A-EA4E-104C-9D50-82AE992DCF6F}"/>
              </a:ext>
            </a:extLst>
          </p:cNvPr>
          <p:cNvSpPr>
            <a:spLocks noGrp="1"/>
          </p:cNvSpPr>
          <p:nvPr>
            <p:ph type="title"/>
          </p:nvPr>
        </p:nvSpPr>
        <p:spPr>
          <a:xfrm>
            <a:off x="641074" y="1419900"/>
            <a:ext cx="2844002" cy="4018201"/>
          </a:xfrm>
        </p:spPr>
        <p:txBody>
          <a:bodyPr>
            <a:normAutofit/>
          </a:bodyPr>
          <a:lstStyle/>
          <a:p>
            <a:pPr algn="l">
              <a:defRPr/>
            </a:pPr>
            <a:r>
              <a:rPr lang="en-US" sz="2800"/>
              <a:t>Confidentiality with</a:t>
            </a:r>
            <a:br>
              <a:rPr lang="en-US" sz="2800"/>
            </a:br>
            <a:r>
              <a:rPr lang="en-US" sz="2800"/>
              <a:t>Group and Family Counseling</a:t>
            </a:r>
            <a:br>
              <a:rPr lang="en-US" sz="2800"/>
            </a:br>
            <a:endParaRPr lang="en-US" sz="2800"/>
          </a:p>
        </p:txBody>
      </p:sp>
      <p:sp>
        <p:nvSpPr>
          <p:cNvPr id="3" name="Content Placeholder 2">
            <a:extLst>
              <a:ext uri="{FF2B5EF4-FFF2-40B4-BE49-F238E27FC236}">
                <a16:creationId xmlns:a16="http://schemas.microsoft.com/office/drawing/2014/main" id="{24E0EDD2-8553-AA49-82AB-BBFF17677BB8}"/>
              </a:ext>
            </a:extLst>
          </p:cNvPr>
          <p:cNvSpPr>
            <a:spLocks noGrp="1"/>
          </p:cNvSpPr>
          <p:nvPr>
            <p:ph sz="quarter" idx="1"/>
          </p:nvPr>
        </p:nvSpPr>
        <p:spPr>
          <a:xfrm>
            <a:off x="4701009" y="487680"/>
            <a:ext cx="6576591" cy="6368148"/>
          </a:xfrm>
        </p:spPr>
        <p:txBody>
          <a:bodyPr anchor="ctr">
            <a:normAutofit/>
          </a:bodyPr>
          <a:lstStyle/>
          <a:p>
            <a:pPr marL="274320" indent="-274320">
              <a:lnSpc>
                <a:spcPct val="110000"/>
              </a:lnSpc>
              <a:buNone/>
              <a:defRPr/>
            </a:pPr>
            <a:r>
              <a:rPr lang="en-US" sz="1800" dirty="0"/>
              <a:t>Group:  Standard B.4.a. of the ACA Code of Ethics requires counselors to “clearly explain the importance and parameters of confidentiality for the specific group being entered”.  </a:t>
            </a:r>
          </a:p>
          <a:p>
            <a:pPr marL="274320" indent="-274320">
              <a:lnSpc>
                <a:spcPct val="110000"/>
              </a:lnSpc>
              <a:buNone/>
              <a:defRPr/>
            </a:pPr>
            <a:r>
              <a:rPr lang="en-US" sz="1800" dirty="0"/>
              <a:t>Counselors need to clearly state to all members of a group that although the group leader will honor confidentiality, that it can not be guaranteed that group members will not do the same.  Asking group members to sign an agreement that they will honor and protect confidences of the other members of the group and understand the consequences of violating that agreement.</a:t>
            </a:r>
          </a:p>
          <a:p>
            <a:pPr marL="274320" indent="-274320">
              <a:lnSpc>
                <a:spcPct val="110000"/>
              </a:lnSpc>
              <a:buNone/>
              <a:defRPr/>
            </a:pPr>
            <a:r>
              <a:rPr lang="en-US" sz="1800" dirty="0"/>
              <a:t>Family &amp; Couples:  Standard B.4.b. discussion of expectations and limitations of confidentiality as well as requires counselors to seek agreement and document in writing the understanding among all parties having capacity to give consent regarding confidentiality</a:t>
            </a:r>
          </a:p>
          <a:p>
            <a:pPr marL="274320" indent="-274320">
              <a:lnSpc>
                <a:spcPct val="110000"/>
              </a:lnSpc>
              <a:buNone/>
              <a:defRPr/>
            </a:pPr>
            <a:endParaRPr lang="en-US" sz="1600" dirty="0"/>
          </a:p>
          <a:p>
            <a:pPr marL="274320" indent="-274320">
              <a:lnSpc>
                <a:spcPct val="110000"/>
              </a:lnSpc>
              <a:buNone/>
              <a:defRPr/>
            </a:pPr>
            <a:endParaRPr lang="en-US" sz="1600" dirty="0"/>
          </a:p>
        </p:txBody>
      </p:sp>
      <p:pic>
        <p:nvPicPr>
          <p:cNvPr id="25" name="Picture 2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251653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5D5EFDAA-2388-8C4A-87A3-3F1A6FC25546}"/>
              </a:ext>
            </a:extLst>
          </p:cNvPr>
          <p:cNvSpPr>
            <a:spLocks noGrp="1"/>
          </p:cNvSpPr>
          <p:nvPr>
            <p:ph type="title"/>
          </p:nvPr>
        </p:nvSpPr>
        <p:spPr>
          <a:xfrm>
            <a:off x="959896" y="960814"/>
            <a:ext cx="2732249" cy="4912936"/>
          </a:xfrm>
        </p:spPr>
        <p:txBody>
          <a:bodyPr anchor="b">
            <a:normAutofit/>
          </a:bodyPr>
          <a:lstStyle/>
          <a:p>
            <a:pPr algn="r"/>
            <a:r>
              <a:rPr lang="en-US" sz="4000" b="1" i="1" dirty="0">
                <a:solidFill>
                  <a:schemeClr val="bg1"/>
                </a:solidFill>
              </a:rPr>
              <a:t>Objectives of this Ethics Course</a:t>
            </a:r>
            <a:endParaRPr lang="en-US" sz="4000" dirty="0">
              <a:solidFill>
                <a:schemeClr val="bg1"/>
              </a:solidFill>
            </a:endParaRPr>
          </a:p>
        </p:txBody>
      </p:sp>
      <p:sp>
        <p:nvSpPr>
          <p:cNvPr id="3" name="Content Placeholder 2">
            <a:extLst>
              <a:ext uri="{FF2B5EF4-FFF2-40B4-BE49-F238E27FC236}">
                <a16:creationId xmlns:a16="http://schemas.microsoft.com/office/drawing/2014/main" id="{485FE9B7-871B-744F-B8C4-B1CCD671319E}"/>
              </a:ext>
            </a:extLst>
          </p:cNvPr>
          <p:cNvSpPr>
            <a:spLocks noGrp="1"/>
          </p:cNvSpPr>
          <p:nvPr>
            <p:ph sz="quarter" idx="13"/>
          </p:nvPr>
        </p:nvSpPr>
        <p:spPr>
          <a:xfrm>
            <a:off x="4979078" y="960814"/>
            <a:ext cx="6247722" cy="4830385"/>
          </a:xfrm>
        </p:spPr>
        <p:txBody>
          <a:bodyPr anchor="ctr">
            <a:normAutofit/>
          </a:bodyPr>
          <a:lstStyle/>
          <a:p>
            <a:pPr marL="0" indent="0">
              <a:lnSpc>
                <a:spcPct val="110000"/>
              </a:lnSpc>
              <a:buNone/>
            </a:pPr>
            <a:r>
              <a:rPr lang="en-US" sz="1700" dirty="0"/>
              <a:t>Our clinical interventions spring from our theoretical orientation and are focused on the best interests of our clients . Case examples are used to facilitate the exploration of common ethical issues and potential boundary crossings faced by clinicians in a variety of health, mental health and social service practice arenas .</a:t>
            </a:r>
          </a:p>
          <a:p>
            <a:pPr marL="0" indent="0">
              <a:lnSpc>
                <a:spcPct val="110000"/>
              </a:lnSpc>
              <a:buNone/>
            </a:pPr>
            <a:r>
              <a:rPr lang="en-US" sz="1700" b="1" i="1" dirty="0"/>
              <a:t>Participants will be able to:</a:t>
            </a:r>
            <a:endParaRPr lang="en-US" sz="1700" dirty="0"/>
          </a:p>
          <a:p>
            <a:pPr>
              <a:lnSpc>
                <a:spcPct val="110000"/>
              </a:lnSpc>
            </a:pPr>
            <a:r>
              <a:rPr lang="en-US" sz="1700" dirty="0"/>
              <a:t>Articulate the difference between law and ethics, morals, values, personal ethics and/or professional ethics</a:t>
            </a:r>
          </a:p>
          <a:p>
            <a:pPr>
              <a:lnSpc>
                <a:spcPct val="110000"/>
              </a:lnSpc>
            </a:pPr>
            <a:r>
              <a:rPr lang="en-US" sz="1700" dirty="0"/>
              <a:t>Identify and resolve ethical dilemmas, traps and pitfalls faced in participant’s professional areas of practice</a:t>
            </a:r>
          </a:p>
          <a:p>
            <a:pPr>
              <a:lnSpc>
                <a:spcPct val="110000"/>
              </a:lnSpc>
            </a:pPr>
            <a:r>
              <a:rPr lang="en-US" sz="1700" dirty="0"/>
              <a:t>Deploy best practices to alleviate negative impacts on clients and one’s own career and clinical practice</a:t>
            </a:r>
          </a:p>
          <a:p>
            <a:pPr>
              <a:lnSpc>
                <a:spcPct val="110000"/>
              </a:lnSpc>
            </a:pPr>
            <a:endParaRPr lang="en-US" sz="1700" dirty="0"/>
          </a:p>
        </p:txBody>
      </p:sp>
    </p:spTree>
    <p:extLst>
      <p:ext uri="{BB962C8B-B14F-4D97-AF65-F5344CB8AC3E}">
        <p14:creationId xmlns:p14="http://schemas.microsoft.com/office/powerpoint/2010/main" val="350720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CAB51619-32E4-4B4B-B3F9-8CBBAF8C3B12}"/>
              </a:ext>
            </a:extLst>
          </p:cNvPr>
          <p:cNvSpPr>
            <a:spLocks noGrp="1"/>
          </p:cNvSpPr>
          <p:nvPr>
            <p:ph type="title"/>
          </p:nvPr>
        </p:nvSpPr>
        <p:spPr>
          <a:xfrm>
            <a:off x="641074" y="1419900"/>
            <a:ext cx="2844002" cy="4018201"/>
          </a:xfrm>
        </p:spPr>
        <p:txBody>
          <a:bodyPr>
            <a:normAutofit/>
          </a:bodyPr>
          <a:lstStyle/>
          <a:p>
            <a:pPr algn="l">
              <a:defRPr/>
            </a:pPr>
            <a:r>
              <a:rPr lang="en-US" sz="2800"/>
              <a:t>Confidentiality and Technology</a:t>
            </a:r>
            <a:br>
              <a:rPr lang="en-US" sz="2800"/>
            </a:br>
            <a:endParaRPr lang="en-US" sz="2800"/>
          </a:p>
        </p:txBody>
      </p:sp>
      <p:sp>
        <p:nvSpPr>
          <p:cNvPr id="3" name="Content Placeholder 2">
            <a:extLst>
              <a:ext uri="{FF2B5EF4-FFF2-40B4-BE49-F238E27FC236}">
                <a16:creationId xmlns:a16="http://schemas.microsoft.com/office/drawing/2014/main" id="{9888F938-F0C9-CB4C-A639-1E1396C11D49}"/>
              </a:ext>
            </a:extLst>
          </p:cNvPr>
          <p:cNvSpPr>
            <a:spLocks noGrp="1"/>
          </p:cNvSpPr>
          <p:nvPr>
            <p:ph sz="quarter" idx="1"/>
          </p:nvPr>
        </p:nvSpPr>
        <p:spPr>
          <a:xfrm>
            <a:off x="4389120" y="259080"/>
            <a:ext cx="7589520" cy="6400800"/>
          </a:xfrm>
        </p:spPr>
        <p:txBody>
          <a:bodyPr anchor="ctr">
            <a:normAutofit/>
          </a:bodyPr>
          <a:lstStyle/>
          <a:p>
            <a:pPr marL="274320" indent="-274320">
              <a:lnSpc>
                <a:spcPct val="110000"/>
              </a:lnSpc>
              <a:buFont typeface="Wingdings 2"/>
              <a:buChar char=""/>
              <a:defRPr/>
            </a:pPr>
            <a:endParaRPr lang="en-US" sz="1400" dirty="0"/>
          </a:p>
          <a:p>
            <a:pPr marL="274320" indent="-274320">
              <a:lnSpc>
                <a:spcPct val="110000"/>
              </a:lnSpc>
              <a:buNone/>
              <a:defRPr/>
            </a:pPr>
            <a:r>
              <a:rPr lang="en-US" dirty="0"/>
              <a:t>ACA Code of Ethics states “Counselors take precautions to ensure the confidentiality of information transmitted through the use of computers, electronic mail, facsimile machines, telephones, voicemail, answering machines, and other electronic or computer technology (Standard B.3.e)</a:t>
            </a:r>
          </a:p>
          <a:p>
            <a:pPr marL="274320" indent="-274320">
              <a:lnSpc>
                <a:spcPct val="110000"/>
              </a:lnSpc>
              <a:buNone/>
              <a:defRPr/>
            </a:pPr>
            <a:r>
              <a:rPr lang="en-US" dirty="0"/>
              <a:t>Let’s talk about the tele-mental health challenges </a:t>
            </a:r>
          </a:p>
          <a:p>
            <a:pPr marL="274320" indent="-274320">
              <a:lnSpc>
                <a:spcPct val="110000"/>
              </a:lnSpc>
              <a:buNone/>
              <a:defRPr/>
            </a:pPr>
            <a:r>
              <a:rPr lang="en-US" dirty="0"/>
              <a:t>How many of you had to redefine your private office space at home???  How did you set it up? What boundaries with family members did you set? Did your platforms work?</a:t>
            </a:r>
          </a:p>
          <a:p>
            <a:pPr marL="274320" indent="-274320">
              <a:lnSpc>
                <a:spcPct val="110000"/>
              </a:lnSpc>
              <a:buNone/>
              <a:defRPr/>
            </a:pPr>
            <a:r>
              <a:rPr lang="en-US" dirty="0"/>
              <a:t>You must use a </a:t>
            </a:r>
            <a:r>
              <a:rPr lang="en-US" dirty="0" err="1"/>
              <a:t>hippa</a:t>
            </a:r>
            <a:r>
              <a:rPr lang="en-US" dirty="0"/>
              <a:t> compliant platform if you are using the computer for “sessions”…You should never leave a message on someone’s voicemail or cell identifying yourself as the “therapist” or any information regarding the client’s mental status or treatment… </a:t>
            </a:r>
          </a:p>
          <a:p>
            <a:pPr marL="274320" indent="-274320">
              <a:lnSpc>
                <a:spcPct val="110000"/>
              </a:lnSpc>
              <a:buNone/>
              <a:defRPr/>
            </a:pPr>
            <a:r>
              <a:rPr lang="en-US" dirty="0"/>
              <a:t>What else are good common sense things to think about!!</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40321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E07A77FE-13C2-5748-BB02-3E198B422DCC}"/>
              </a:ext>
            </a:extLst>
          </p:cNvPr>
          <p:cNvSpPr>
            <a:spLocks noGrp="1"/>
          </p:cNvSpPr>
          <p:nvPr>
            <p:ph type="title"/>
          </p:nvPr>
        </p:nvSpPr>
        <p:spPr>
          <a:xfrm>
            <a:off x="641074" y="1419900"/>
            <a:ext cx="2844002" cy="4018201"/>
          </a:xfrm>
        </p:spPr>
        <p:txBody>
          <a:bodyPr>
            <a:normAutofit/>
          </a:bodyPr>
          <a:lstStyle/>
          <a:p>
            <a:pPr algn="l">
              <a:defRPr/>
            </a:pPr>
            <a:r>
              <a:rPr lang="en-US" sz="3700"/>
              <a:t>Counseling Public Offenders</a:t>
            </a:r>
            <a:br>
              <a:rPr lang="en-US" sz="3700"/>
            </a:br>
            <a:endParaRPr lang="en-US" sz="3700"/>
          </a:p>
        </p:txBody>
      </p:sp>
      <p:sp>
        <p:nvSpPr>
          <p:cNvPr id="33795" name="Content Placeholder 2">
            <a:extLst>
              <a:ext uri="{FF2B5EF4-FFF2-40B4-BE49-F238E27FC236}">
                <a16:creationId xmlns:a16="http://schemas.microsoft.com/office/drawing/2014/main" id="{44A8D561-CDF7-D84A-9619-A909B38CE93B}"/>
              </a:ext>
            </a:extLst>
          </p:cNvPr>
          <p:cNvSpPr>
            <a:spLocks noGrp="1"/>
          </p:cNvSpPr>
          <p:nvPr>
            <p:ph sz="quarter" idx="1"/>
          </p:nvPr>
        </p:nvSpPr>
        <p:spPr>
          <a:xfrm>
            <a:off x="4701008" y="487680"/>
            <a:ext cx="6576591" cy="5176746"/>
          </a:xfrm>
        </p:spPr>
        <p:txBody>
          <a:bodyPr anchor="ctr">
            <a:normAutofit/>
          </a:bodyPr>
          <a:lstStyle/>
          <a:p>
            <a:pPr>
              <a:lnSpc>
                <a:spcPct val="110000"/>
              </a:lnSpc>
            </a:pPr>
            <a:endParaRPr lang="en-US" altLang="en-US" sz="1700" dirty="0"/>
          </a:p>
          <a:p>
            <a:pPr>
              <a:lnSpc>
                <a:spcPct val="110000"/>
              </a:lnSpc>
              <a:buFont typeface="Wingdings 2" pitchFamily="2" charset="2"/>
              <a:buNone/>
            </a:pPr>
            <a:r>
              <a:rPr lang="en-US" altLang="en-US" dirty="0"/>
              <a:t>There is a lot of ethical tension when confidentiality of adults and juveniles in prisons and detention centers become challenged by the correctional process.</a:t>
            </a:r>
          </a:p>
          <a:p>
            <a:pPr>
              <a:lnSpc>
                <a:spcPct val="110000"/>
              </a:lnSpc>
              <a:buFont typeface="Wingdings 2" pitchFamily="2" charset="2"/>
              <a:buNone/>
            </a:pPr>
            <a:r>
              <a:rPr lang="en-US" altLang="en-US" dirty="0"/>
              <a:t>Progress reports could be harmful to the clients and impede on the treatment component.</a:t>
            </a:r>
          </a:p>
          <a:p>
            <a:pPr>
              <a:lnSpc>
                <a:spcPct val="110000"/>
              </a:lnSpc>
              <a:buFont typeface="Wingdings 2" pitchFamily="2" charset="2"/>
              <a:buNone/>
            </a:pPr>
            <a:r>
              <a:rPr lang="en-US" altLang="en-US" dirty="0"/>
              <a:t>Counseling records are not fully protected in these environments.</a:t>
            </a:r>
          </a:p>
          <a:p>
            <a:pPr>
              <a:lnSpc>
                <a:spcPct val="110000"/>
              </a:lnSpc>
              <a:buFont typeface="Wingdings 2" pitchFamily="2" charset="2"/>
              <a:buNone/>
            </a:pPr>
            <a:r>
              <a:rPr lang="en-US" altLang="en-US" dirty="0"/>
              <a:t>Client confidences must be protected when possible but clients should be advise at the outset that the information must be included in periodic court reports.</a:t>
            </a:r>
          </a:p>
        </p:txBody>
      </p:sp>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913310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3A3E7963-65D5-F744-81D3-97DAC95B5AB9}"/>
              </a:ext>
            </a:extLst>
          </p:cNvPr>
          <p:cNvSpPr>
            <a:spLocks noGrp="1"/>
          </p:cNvSpPr>
          <p:nvPr>
            <p:ph type="title"/>
          </p:nvPr>
        </p:nvSpPr>
        <p:spPr>
          <a:xfrm>
            <a:off x="641074" y="1419900"/>
            <a:ext cx="2844002" cy="4018201"/>
          </a:xfrm>
        </p:spPr>
        <p:txBody>
          <a:bodyPr>
            <a:normAutofit/>
          </a:bodyPr>
          <a:lstStyle/>
          <a:p>
            <a:pPr algn="l">
              <a:defRPr/>
            </a:pPr>
            <a:r>
              <a:rPr lang="en-US" sz="2800"/>
              <a:t>Confidentiality After a Client’s Death</a:t>
            </a:r>
            <a:br>
              <a:rPr lang="en-US" sz="2800"/>
            </a:br>
            <a:endParaRPr lang="en-US" sz="2800"/>
          </a:p>
        </p:txBody>
      </p:sp>
      <p:sp>
        <p:nvSpPr>
          <p:cNvPr id="34819" name="Content Placeholder 2">
            <a:extLst>
              <a:ext uri="{FF2B5EF4-FFF2-40B4-BE49-F238E27FC236}">
                <a16:creationId xmlns:a16="http://schemas.microsoft.com/office/drawing/2014/main" id="{67BB45E4-5A5D-4D4A-8FA4-41D65528E18F}"/>
              </a:ext>
            </a:extLst>
          </p:cNvPr>
          <p:cNvSpPr>
            <a:spLocks noGrp="1"/>
          </p:cNvSpPr>
          <p:nvPr>
            <p:ph sz="quarter" idx="1"/>
          </p:nvPr>
        </p:nvSpPr>
        <p:spPr>
          <a:xfrm>
            <a:off x="4701008" y="381000"/>
            <a:ext cx="6576591" cy="6050280"/>
          </a:xfrm>
        </p:spPr>
        <p:txBody>
          <a:bodyPr anchor="ctr">
            <a:normAutofit/>
          </a:bodyPr>
          <a:lstStyle/>
          <a:p>
            <a:pPr>
              <a:buFont typeface="Wingdings 2" pitchFamily="2" charset="2"/>
              <a:buNone/>
            </a:pPr>
            <a:r>
              <a:rPr lang="en-US" altLang="en-US" sz="2400" dirty="0"/>
              <a:t>ACA Code of Ethics states that “counselors protect the confidentiality of deceased clients consistent with legal requirements and agency on setting policies.”</a:t>
            </a:r>
          </a:p>
          <a:p>
            <a:pPr>
              <a:buFont typeface="Wingdings 2" pitchFamily="2" charset="2"/>
              <a:buNone/>
            </a:pPr>
            <a:endParaRPr lang="en-US" altLang="en-US" sz="2400" dirty="0"/>
          </a:p>
          <a:p>
            <a:pPr>
              <a:buFont typeface="Wingdings 2" pitchFamily="2" charset="2"/>
              <a:buNone/>
            </a:pPr>
            <a:r>
              <a:rPr lang="en-US" altLang="en-US" sz="2400" dirty="0"/>
              <a:t>When a survivor of your client requests any confidential information about their loved one, it would be best to consult a lawyer as well as use consultation.</a:t>
            </a:r>
          </a:p>
        </p:txBody>
      </p:sp>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266215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21E095C-DB14-8948-9854-794A65FE53A7}"/>
              </a:ext>
            </a:extLst>
          </p:cNvPr>
          <p:cNvSpPr>
            <a:spLocks noGrp="1"/>
          </p:cNvSpPr>
          <p:nvPr>
            <p:ph type="title"/>
          </p:nvPr>
        </p:nvSpPr>
        <p:spPr>
          <a:xfrm>
            <a:off x="7857411" y="643468"/>
            <a:ext cx="3420815" cy="5130046"/>
          </a:xfrm>
        </p:spPr>
        <p:txBody>
          <a:bodyPr anchor="b">
            <a:normAutofit/>
          </a:bodyPr>
          <a:lstStyle/>
          <a:p>
            <a:pPr algn="l">
              <a:defRPr/>
            </a:pPr>
            <a:r>
              <a:rPr lang="en-US" sz="4400" dirty="0">
                <a:solidFill>
                  <a:schemeClr val="tx1">
                    <a:lumMod val="75000"/>
                    <a:lumOff val="25000"/>
                  </a:schemeClr>
                </a:solidFill>
              </a:rPr>
              <a:t>Competence and Preparation</a:t>
            </a:r>
          </a:p>
        </p:txBody>
      </p:sp>
      <p:sp>
        <p:nvSpPr>
          <p:cNvPr id="3" name="Content Placeholder 2">
            <a:extLst>
              <a:ext uri="{FF2B5EF4-FFF2-40B4-BE49-F238E27FC236}">
                <a16:creationId xmlns:a16="http://schemas.microsoft.com/office/drawing/2014/main" id="{A249FA27-9B67-1A45-97AA-DA42B09F942A}"/>
              </a:ext>
            </a:extLst>
          </p:cNvPr>
          <p:cNvSpPr>
            <a:spLocks noGrp="1"/>
          </p:cNvSpPr>
          <p:nvPr>
            <p:ph idx="1"/>
          </p:nvPr>
        </p:nvSpPr>
        <p:spPr>
          <a:xfrm>
            <a:off x="563880" y="643466"/>
            <a:ext cx="6970777" cy="5970693"/>
          </a:xfrm>
        </p:spPr>
        <p:txBody>
          <a:bodyPr anchor="ctr">
            <a:normAutofit/>
          </a:bodyPr>
          <a:lstStyle/>
          <a:p>
            <a:pPr marL="274320" indent="-274320">
              <a:lnSpc>
                <a:spcPct val="110000"/>
              </a:lnSpc>
              <a:buClr>
                <a:schemeClr val="accent3"/>
              </a:buClr>
              <a:buNone/>
              <a:defRPr/>
            </a:pPr>
            <a:r>
              <a:rPr lang="en-US" sz="1800" dirty="0"/>
              <a:t>Fundamental Principle: TO PROTECT CLIENTS FROM HARM</a:t>
            </a:r>
          </a:p>
          <a:p>
            <a:pPr marL="274320" indent="-274320">
              <a:lnSpc>
                <a:spcPct val="110000"/>
              </a:lnSpc>
              <a:buClr>
                <a:schemeClr val="accent3"/>
              </a:buClr>
              <a:buNone/>
              <a:defRPr/>
            </a:pPr>
            <a:r>
              <a:rPr lang="en-US" sz="1800" dirty="0"/>
              <a:t>Competence comes from:</a:t>
            </a:r>
          </a:p>
          <a:p>
            <a:pPr marL="274320" indent="-274320">
              <a:lnSpc>
                <a:spcPct val="110000"/>
              </a:lnSpc>
              <a:buClr>
                <a:schemeClr val="accent3"/>
              </a:buClr>
              <a:buFont typeface="Wingdings 2"/>
              <a:buChar char=""/>
              <a:defRPr/>
            </a:pPr>
            <a:r>
              <a:rPr lang="en-US" sz="1800" dirty="0"/>
              <a:t>Required levels of education, training, and skill</a:t>
            </a:r>
          </a:p>
          <a:p>
            <a:pPr marL="274320" indent="-274320">
              <a:lnSpc>
                <a:spcPct val="110000"/>
              </a:lnSpc>
              <a:buClr>
                <a:schemeClr val="accent3"/>
              </a:buClr>
              <a:buFont typeface="Wingdings 2"/>
              <a:buChar char=""/>
              <a:defRPr/>
            </a:pPr>
            <a:r>
              <a:rPr lang="en-US" sz="1800" dirty="0"/>
              <a:t>Knowing when to refer to other professionals  </a:t>
            </a:r>
          </a:p>
          <a:p>
            <a:pPr marL="274320" indent="-274320">
              <a:lnSpc>
                <a:spcPct val="110000"/>
              </a:lnSpc>
              <a:buClr>
                <a:schemeClr val="accent3"/>
              </a:buClr>
              <a:buFont typeface="Wingdings 2"/>
              <a:buChar char=""/>
              <a:defRPr/>
            </a:pPr>
            <a:r>
              <a:rPr lang="en-US" sz="1800" dirty="0"/>
              <a:t>Seeking consultation or supervision</a:t>
            </a:r>
          </a:p>
          <a:p>
            <a:pPr marL="274320" indent="-274320">
              <a:lnSpc>
                <a:spcPct val="110000"/>
              </a:lnSpc>
              <a:buClr>
                <a:schemeClr val="accent3"/>
              </a:buClr>
              <a:buFont typeface="Wingdings 2"/>
              <a:buChar char=""/>
              <a:defRPr/>
            </a:pPr>
            <a:r>
              <a:rPr lang="en-US" sz="1800" dirty="0"/>
              <a:t>Acquiring expertise in specific practice areas</a:t>
            </a:r>
          </a:p>
          <a:p>
            <a:pPr marL="274320" indent="-274320">
              <a:lnSpc>
                <a:spcPct val="110000"/>
              </a:lnSpc>
              <a:buClr>
                <a:schemeClr val="accent3"/>
              </a:buClr>
              <a:buFont typeface="Wingdings 2"/>
              <a:buChar char=""/>
              <a:defRPr/>
            </a:pPr>
            <a:r>
              <a:rPr lang="en-US" sz="1800" dirty="0"/>
              <a:t>Representing professional credentials</a:t>
            </a:r>
          </a:p>
          <a:p>
            <a:pPr marL="274320" indent="-274320">
              <a:lnSpc>
                <a:spcPct val="110000"/>
              </a:lnSpc>
              <a:buClr>
                <a:schemeClr val="accent3"/>
              </a:buClr>
              <a:buFont typeface="Wingdings 2"/>
              <a:buChar char=""/>
              <a:defRPr/>
            </a:pPr>
            <a:r>
              <a:rPr lang="en-US" sz="1800" dirty="0"/>
              <a:t>Enhancing professional growth through continuing education</a:t>
            </a:r>
          </a:p>
          <a:p>
            <a:pPr marL="274320" indent="-274320">
              <a:lnSpc>
                <a:spcPct val="110000"/>
              </a:lnSpc>
              <a:buClr>
                <a:schemeClr val="accent3"/>
              </a:buClr>
              <a:buFont typeface="Wingdings 2"/>
              <a:buChar char=""/>
              <a:defRPr/>
            </a:pPr>
            <a:r>
              <a:rPr lang="en-US" sz="1800" dirty="0"/>
              <a:t>Taking care of oneself as a mental health provider</a:t>
            </a:r>
          </a:p>
          <a:p>
            <a:pPr marL="274320" indent="-274320">
              <a:lnSpc>
                <a:spcPct val="110000"/>
              </a:lnSpc>
              <a:buClr>
                <a:schemeClr val="accent3"/>
              </a:buClr>
              <a:buFont typeface="Wingdings 2"/>
              <a:buChar char=""/>
              <a:defRPr/>
            </a:pPr>
            <a:r>
              <a:rPr lang="en-US" sz="1800" dirty="0"/>
              <a:t>Professional experience</a:t>
            </a:r>
          </a:p>
          <a:p>
            <a:pPr marL="274320" indent="-274320">
              <a:lnSpc>
                <a:spcPct val="110000"/>
              </a:lnSpc>
              <a:buClr>
                <a:schemeClr val="accent3"/>
              </a:buClr>
              <a:buNone/>
              <a:defRPr/>
            </a:pPr>
            <a:r>
              <a:rPr lang="en-US" sz="1800" dirty="0"/>
              <a:t>The Florida Statutes establishes training  criteria for particular areas such as sexual offenders and specializations such as sex therapy</a:t>
            </a:r>
            <a:r>
              <a:rPr lang="en-US" sz="1600" dirty="0"/>
              <a:t>.</a:t>
            </a:r>
          </a:p>
        </p:txBody>
      </p:sp>
    </p:spTree>
    <p:extLst>
      <p:ext uri="{BB962C8B-B14F-4D97-AF65-F5344CB8AC3E}">
        <p14:creationId xmlns:p14="http://schemas.microsoft.com/office/powerpoint/2010/main" val="1570209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1D2E4-813C-0344-A902-F854B469E79B}"/>
              </a:ext>
            </a:extLst>
          </p:cNvPr>
          <p:cNvSpPr>
            <a:spLocks noGrp="1"/>
          </p:cNvSpPr>
          <p:nvPr>
            <p:ph type="title"/>
          </p:nvPr>
        </p:nvSpPr>
        <p:spPr>
          <a:xfrm>
            <a:off x="7857411" y="643468"/>
            <a:ext cx="3420815" cy="5130046"/>
          </a:xfrm>
        </p:spPr>
        <p:txBody>
          <a:bodyPr anchor="b">
            <a:normAutofit/>
          </a:bodyPr>
          <a:lstStyle/>
          <a:p>
            <a:pPr algn="l">
              <a:defRPr/>
            </a:pPr>
            <a:r>
              <a:rPr lang="en-US" sz="4400" dirty="0">
                <a:solidFill>
                  <a:schemeClr val="tx1">
                    <a:lumMod val="75000"/>
                    <a:lumOff val="25000"/>
                  </a:schemeClr>
                </a:solidFill>
              </a:rPr>
              <a:t>Diagnosis and </a:t>
            </a:r>
            <a:br>
              <a:rPr lang="en-US" sz="4400" dirty="0">
                <a:solidFill>
                  <a:schemeClr val="tx1">
                    <a:lumMod val="75000"/>
                    <a:lumOff val="25000"/>
                  </a:schemeClr>
                </a:solidFill>
              </a:rPr>
            </a:br>
            <a:r>
              <a:rPr lang="en-US" sz="4400" dirty="0">
                <a:solidFill>
                  <a:schemeClr val="tx1">
                    <a:lumMod val="75000"/>
                    <a:lumOff val="25000"/>
                  </a:schemeClr>
                </a:solidFill>
              </a:rPr>
              <a:t>Scope of Treatment</a:t>
            </a:r>
          </a:p>
        </p:txBody>
      </p:sp>
      <p:sp>
        <p:nvSpPr>
          <p:cNvPr id="3" name="Content Placeholder 2">
            <a:extLst>
              <a:ext uri="{FF2B5EF4-FFF2-40B4-BE49-F238E27FC236}">
                <a16:creationId xmlns:a16="http://schemas.microsoft.com/office/drawing/2014/main" id="{741C344B-1306-7C4C-A9F5-C12EC422F925}"/>
              </a:ext>
            </a:extLst>
          </p:cNvPr>
          <p:cNvSpPr>
            <a:spLocks noGrp="1"/>
          </p:cNvSpPr>
          <p:nvPr>
            <p:ph idx="1"/>
          </p:nvPr>
        </p:nvSpPr>
        <p:spPr>
          <a:xfrm>
            <a:off x="670560" y="643466"/>
            <a:ext cx="6864097" cy="5924973"/>
          </a:xfrm>
        </p:spPr>
        <p:txBody>
          <a:bodyPr anchor="ctr">
            <a:normAutofit/>
          </a:bodyPr>
          <a:lstStyle/>
          <a:p>
            <a:pPr marL="274320" indent="-274320">
              <a:lnSpc>
                <a:spcPct val="110000"/>
              </a:lnSpc>
              <a:buClr>
                <a:schemeClr val="accent3"/>
              </a:buClr>
              <a:buFont typeface="Wingdings 2"/>
              <a:buChar char=""/>
              <a:defRPr/>
            </a:pPr>
            <a:endParaRPr lang="en-US" sz="1700" dirty="0"/>
          </a:p>
          <a:p>
            <a:pPr marL="274320" indent="-274320">
              <a:lnSpc>
                <a:spcPct val="110000"/>
              </a:lnSpc>
              <a:buClr>
                <a:schemeClr val="accent3"/>
              </a:buClr>
              <a:buNone/>
              <a:defRPr/>
            </a:pPr>
            <a:r>
              <a:rPr lang="en-US" sz="1800" dirty="0"/>
              <a:t>Any diagnosis must be made with care and skill expected of other counselors who hold similar licenses.</a:t>
            </a:r>
          </a:p>
          <a:p>
            <a:pPr marL="274320" indent="-274320">
              <a:lnSpc>
                <a:spcPct val="110000"/>
              </a:lnSpc>
              <a:buClr>
                <a:schemeClr val="accent3"/>
              </a:buClr>
              <a:buNone/>
              <a:defRPr/>
            </a:pPr>
            <a:endParaRPr lang="en-US" sz="1800" dirty="0"/>
          </a:p>
          <a:p>
            <a:pPr marL="274320" indent="-274320">
              <a:lnSpc>
                <a:spcPct val="110000"/>
              </a:lnSpc>
              <a:buClr>
                <a:schemeClr val="accent3"/>
              </a:buClr>
              <a:buNone/>
              <a:defRPr/>
            </a:pPr>
            <a:r>
              <a:rPr lang="en-US" sz="1800" dirty="0"/>
              <a:t>You are ethically charged to proper diagnose and practice within the boundaries of your competence.</a:t>
            </a:r>
          </a:p>
          <a:p>
            <a:pPr marL="274320" indent="-274320">
              <a:lnSpc>
                <a:spcPct val="110000"/>
              </a:lnSpc>
              <a:buClr>
                <a:schemeClr val="accent3"/>
              </a:buClr>
              <a:buNone/>
              <a:defRPr/>
            </a:pPr>
            <a:endParaRPr lang="en-US" sz="1800" dirty="0"/>
          </a:p>
          <a:p>
            <a:pPr marL="274320" indent="-274320">
              <a:lnSpc>
                <a:spcPct val="110000"/>
              </a:lnSpc>
              <a:buClr>
                <a:schemeClr val="accent3"/>
              </a:buClr>
              <a:buNone/>
              <a:defRPr/>
            </a:pPr>
            <a:r>
              <a:rPr lang="en-US" sz="1800" dirty="0"/>
              <a:t>Rationalization and justification of diagnoses for reimbursement purposes such as up-coding to get more sessions, or down-coding to avoid future implications of a serious mental health diagnosis on the client, or treatment misrepresentation  where a third-party payer would not authorize is not considered ethical or legal.</a:t>
            </a:r>
          </a:p>
        </p:txBody>
      </p:sp>
    </p:spTree>
    <p:extLst>
      <p:ext uri="{BB962C8B-B14F-4D97-AF65-F5344CB8AC3E}">
        <p14:creationId xmlns:p14="http://schemas.microsoft.com/office/powerpoint/2010/main" val="38338002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9" name="Rectangle 138">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90" name="Title 1">
            <a:extLst>
              <a:ext uri="{FF2B5EF4-FFF2-40B4-BE49-F238E27FC236}">
                <a16:creationId xmlns:a16="http://schemas.microsoft.com/office/drawing/2014/main" id="{2788E0EE-3017-2B43-8935-6676CD8EFA9C}"/>
              </a:ext>
            </a:extLst>
          </p:cNvPr>
          <p:cNvSpPr>
            <a:spLocks noGrp="1"/>
          </p:cNvSpPr>
          <p:nvPr>
            <p:ph type="title"/>
          </p:nvPr>
        </p:nvSpPr>
        <p:spPr>
          <a:xfrm>
            <a:off x="913776" y="643466"/>
            <a:ext cx="3418784" cy="4308475"/>
          </a:xfrm>
        </p:spPr>
        <p:txBody>
          <a:bodyPr anchor="t">
            <a:normAutofit/>
          </a:bodyPr>
          <a:lstStyle/>
          <a:p>
            <a:pPr algn="l" eaLnBrk="1" hangingPunct="1"/>
            <a:r>
              <a:rPr lang="en-US" altLang="en-US" sz="4400" dirty="0"/>
              <a:t>Codes Reflect Many Things</a:t>
            </a:r>
          </a:p>
        </p:txBody>
      </p:sp>
      <p:sp>
        <p:nvSpPr>
          <p:cNvPr id="3" name="Content Placeholder 2">
            <a:extLst>
              <a:ext uri="{FF2B5EF4-FFF2-40B4-BE49-F238E27FC236}">
                <a16:creationId xmlns:a16="http://schemas.microsoft.com/office/drawing/2014/main" id="{BA720BAB-7410-2545-A9D6-CB979B56D851}"/>
              </a:ext>
            </a:extLst>
          </p:cNvPr>
          <p:cNvSpPr>
            <a:spLocks noGrp="1"/>
          </p:cNvSpPr>
          <p:nvPr>
            <p:ph sz="quarter" idx="1"/>
          </p:nvPr>
        </p:nvSpPr>
        <p:spPr>
          <a:xfrm>
            <a:off x="3733801" y="213360"/>
            <a:ext cx="7543800" cy="4738582"/>
          </a:xfrm>
        </p:spPr>
        <p:txBody>
          <a:bodyPr>
            <a:normAutofit/>
          </a:bodyPr>
          <a:lstStyle/>
          <a:p>
            <a:pPr marL="274320" indent="-274320">
              <a:lnSpc>
                <a:spcPct val="110000"/>
              </a:lnSpc>
              <a:spcBef>
                <a:spcPts val="580"/>
              </a:spcBef>
              <a:buFont typeface="Wingdings 2"/>
              <a:buChar char=""/>
              <a:defRPr/>
            </a:pPr>
            <a:r>
              <a:rPr lang="en-US" sz="1800" dirty="0"/>
              <a:t>Reasonable</a:t>
            </a:r>
          </a:p>
          <a:p>
            <a:pPr marL="274320" indent="-274320">
              <a:lnSpc>
                <a:spcPct val="110000"/>
              </a:lnSpc>
              <a:spcBef>
                <a:spcPts val="580"/>
              </a:spcBef>
              <a:buFont typeface="Wingdings 2"/>
              <a:buChar char=""/>
              <a:defRPr/>
            </a:pPr>
            <a:r>
              <a:rPr lang="en-US" sz="1800" dirty="0"/>
              <a:t>Appropriate</a:t>
            </a:r>
          </a:p>
          <a:p>
            <a:pPr marL="274320" indent="-274320">
              <a:lnSpc>
                <a:spcPct val="110000"/>
              </a:lnSpc>
              <a:spcBef>
                <a:spcPts val="580"/>
              </a:spcBef>
              <a:buFont typeface="Wingdings 2"/>
              <a:buChar char=""/>
              <a:defRPr/>
            </a:pPr>
            <a:r>
              <a:rPr lang="en-US" sz="1800" dirty="0"/>
              <a:t>Adequate</a:t>
            </a:r>
          </a:p>
          <a:p>
            <a:pPr marL="274320" indent="-274320">
              <a:lnSpc>
                <a:spcPct val="110000"/>
              </a:lnSpc>
              <a:spcBef>
                <a:spcPts val="580"/>
              </a:spcBef>
              <a:buFont typeface="Wingdings 2"/>
              <a:buChar char=""/>
              <a:defRPr/>
            </a:pPr>
            <a:r>
              <a:rPr lang="en-US" sz="1800" dirty="0"/>
              <a:t>Responsible</a:t>
            </a:r>
          </a:p>
          <a:p>
            <a:pPr marL="274320" indent="-274320">
              <a:lnSpc>
                <a:spcPct val="110000"/>
              </a:lnSpc>
              <a:spcBef>
                <a:spcPts val="580"/>
              </a:spcBef>
              <a:buFont typeface="Wingdings 2"/>
              <a:buChar char=""/>
              <a:defRPr/>
            </a:pPr>
            <a:r>
              <a:rPr lang="en-US" sz="1800" dirty="0"/>
              <a:t>Diligent</a:t>
            </a:r>
          </a:p>
          <a:p>
            <a:pPr marL="274320" indent="-274320">
              <a:lnSpc>
                <a:spcPct val="110000"/>
              </a:lnSpc>
              <a:spcBef>
                <a:spcPts val="580"/>
              </a:spcBef>
              <a:buFont typeface="Wingdings 2"/>
              <a:buChar char=""/>
              <a:defRPr/>
            </a:pPr>
            <a:r>
              <a:rPr lang="en-US" sz="1800" dirty="0"/>
              <a:t>Service</a:t>
            </a:r>
          </a:p>
          <a:p>
            <a:pPr marL="274320" indent="-274320">
              <a:lnSpc>
                <a:spcPct val="110000"/>
              </a:lnSpc>
              <a:spcBef>
                <a:spcPts val="580"/>
              </a:spcBef>
              <a:buFont typeface="Wingdings 2"/>
              <a:buChar char=""/>
              <a:defRPr/>
            </a:pPr>
            <a:r>
              <a:rPr lang="en-US" sz="1800" dirty="0"/>
              <a:t>Competence</a:t>
            </a:r>
          </a:p>
          <a:p>
            <a:pPr marL="274320" indent="-274320">
              <a:lnSpc>
                <a:spcPct val="110000"/>
              </a:lnSpc>
              <a:spcBef>
                <a:spcPts val="580"/>
              </a:spcBef>
              <a:buFont typeface="Wingdings 2"/>
              <a:buChar char=""/>
              <a:defRPr/>
            </a:pPr>
            <a:r>
              <a:rPr lang="en-US" sz="1800" dirty="0"/>
              <a:t>Confidentiality</a:t>
            </a:r>
          </a:p>
          <a:p>
            <a:pPr marL="274320" indent="-274320">
              <a:lnSpc>
                <a:spcPct val="110000"/>
              </a:lnSpc>
              <a:spcBef>
                <a:spcPts val="580"/>
              </a:spcBef>
              <a:buFont typeface="Wingdings 2"/>
              <a:buChar char=""/>
              <a:defRPr/>
            </a:pPr>
            <a:r>
              <a:rPr lang="en-US" sz="1800" dirty="0"/>
              <a:t>Direction</a:t>
            </a:r>
          </a:p>
          <a:p>
            <a:pPr marL="274320" indent="-274320">
              <a:lnSpc>
                <a:spcPct val="110000"/>
              </a:lnSpc>
              <a:spcBef>
                <a:spcPts val="580"/>
              </a:spcBef>
              <a:buFont typeface="Wingdings 2"/>
              <a:buChar char=""/>
              <a:defRPr/>
            </a:pPr>
            <a:r>
              <a:rPr lang="en-US" sz="1800" dirty="0"/>
              <a:t>There are 363+ standards in the ACA Code and the Code provides protection for the public and an assessment tool for those who choose to engage in unethical conduct!</a:t>
            </a:r>
          </a:p>
        </p:txBody>
      </p:sp>
      <p:pic>
        <p:nvPicPr>
          <p:cNvPr id="141" name="Picture 140">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814504515"/>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5" name="Title 2">
            <a:extLst>
              <a:ext uri="{FF2B5EF4-FFF2-40B4-BE49-F238E27FC236}">
                <a16:creationId xmlns:a16="http://schemas.microsoft.com/office/drawing/2014/main" id="{8A047361-6935-DE4B-9044-4C1F294D9C23}"/>
              </a:ext>
            </a:extLst>
          </p:cNvPr>
          <p:cNvSpPr>
            <a:spLocks noGrp="1"/>
          </p:cNvSpPr>
          <p:nvPr>
            <p:ph type="title"/>
          </p:nvPr>
        </p:nvSpPr>
        <p:spPr>
          <a:xfrm>
            <a:off x="913776" y="643466"/>
            <a:ext cx="3418784" cy="4308475"/>
          </a:xfrm>
        </p:spPr>
        <p:txBody>
          <a:bodyPr anchor="t">
            <a:normAutofit/>
          </a:bodyPr>
          <a:lstStyle/>
          <a:p>
            <a:pPr algn="l"/>
            <a:r>
              <a:rPr lang="en-US" altLang="en-US" sz="4400"/>
              <a:t>A Fiscal Perspective</a:t>
            </a:r>
          </a:p>
        </p:txBody>
      </p:sp>
      <p:sp>
        <p:nvSpPr>
          <p:cNvPr id="2" name="Content Placeholder 1">
            <a:extLst>
              <a:ext uri="{FF2B5EF4-FFF2-40B4-BE49-F238E27FC236}">
                <a16:creationId xmlns:a16="http://schemas.microsoft.com/office/drawing/2014/main" id="{C433226E-DBE8-344D-B547-E3BDE7D0B2B4}"/>
              </a:ext>
            </a:extLst>
          </p:cNvPr>
          <p:cNvSpPr>
            <a:spLocks noGrp="1"/>
          </p:cNvSpPr>
          <p:nvPr>
            <p:ph idx="1"/>
          </p:nvPr>
        </p:nvSpPr>
        <p:spPr>
          <a:xfrm>
            <a:off x="4654295" y="643466"/>
            <a:ext cx="6623305" cy="4308476"/>
          </a:xfrm>
        </p:spPr>
        <p:txBody>
          <a:bodyPr>
            <a:normAutofit/>
          </a:bodyPr>
          <a:lstStyle/>
          <a:p>
            <a:pPr>
              <a:buFont typeface="Wingdings 2" pitchFamily="18" charset="2"/>
              <a:buNone/>
              <a:defRPr/>
            </a:pPr>
            <a:r>
              <a:rPr lang="en-US" sz="1800"/>
              <a:t>ACA Code of Ethics:  C.6.b:  “Counselors are accurate, honest, and objective in reporting their professional activities and judgments to appropriate third parties, including courts, health insurance companies, those who are the recipients of evaluation reports, and others.”</a:t>
            </a:r>
          </a:p>
          <a:p>
            <a:pPr marL="624078" indent="-514350">
              <a:buFont typeface="+mj-lt"/>
              <a:buAutoNum type="arabicPeriod"/>
              <a:defRPr/>
            </a:pPr>
            <a:r>
              <a:rPr lang="en-US" sz="1800"/>
              <a:t>When you accept funding from a third party payer, you are accepting their regulations!</a:t>
            </a:r>
          </a:p>
          <a:p>
            <a:pPr marL="624078" indent="-514350">
              <a:buFont typeface="+mj-lt"/>
              <a:buAutoNum type="arabicPeriod"/>
              <a:defRPr/>
            </a:pPr>
            <a:r>
              <a:rPr lang="en-US" sz="1800"/>
              <a:t>Paybacks are requested when records to determine the validity of billings does not meet their criteria.</a:t>
            </a:r>
          </a:p>
        </p:txBody>
      </p:sp>
      <p:pic>
        <p:nvPicPr>
          <p:cNvPr id="78" name="Picture 77">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039027073"/>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6A91ACE-5F36-2948-8BFB-EDE45DF2D651}"/>
              </a:ext>
            </a:extLst>
          </p:cNvPr>
          <p:cNvSpPr>
            <a:spLocks noGrp="1"/>
          </p:cNvSpPr>
          <p:nvPr>
            <p:ph type="title"/>
          </p:nvPr>
        </p:nvSpPr>
        <p:spPr>
          <a:xfrm>
            <a:off x="913776" y="643466"/>
            <a:ext cx="3418784" cy="4308475"/>
          </a:xfrm>
        </p:spPr>
        <p:txBody>
          <a:bodyPr anchor="t">
            <a:normAutofit/>
          </a:bodyPr>
          <a:lstStyle/>
          <a:p>
            <a:pPr algn="l">
              <a:defRPr/>
            </a:pPr>
            <a:r>
              <a:rPr lang="en-US" sz="4400" dirty="0"/>
              <a:t>A Fiscal Perspective</a:t>
            </a:r>
          </a:p>
        </p:txBody>
      </p:sp>
      <p:sp>
        <p:nvSpPr>
          <p:cNvPr id="2" name="Content Placeholder 1">
            <a:extLst>
              <a:ext uri="{FF2B5EF4-FFF2-40B4-BE49-F238E27FC236}">
                <a16:creationId xmlns:a16="http://schemas.microsoft.com/office/drawing/2014/main" id="{ED415271-D3B5-BA47-8FC6-E5856A28CDCE}"/>
              </a:ext>
            </a:extLst>
          </p:cNvPr>
          <p:cNvSpPr>
            <a:spLocks noGrp="1"/>
          </p:cNvSpPr>
          <p:nvPr>
            <p:ph idx="1"/>
          </p:nvPr>
        </p:nvSpPr>
        <p:spPr>
          <a:xfrm>
            <a:off x="3855720" y="152399"/>
            <a:ext cx="7924799" cy="5131759"/>
          </a:xfrm>
        </p:spPr>
        <p:txBody>
          <a:bodyPr>
            <a:normAutofit/>
          </a:bodyPr>
          <a:lstStyle/>
          <a:p>
            <a:pPr>
              <a:lnSpc>
                <a:spcPct val="110000"/>
              </a:lnSpc>
              <a:buFont typeface="Wingdings 2" pitchFamily="18" charset="2"/>
              <a:buNone/>
              <a:defRPr/>
            </a:pPr>
            <a:r>
              <a:rPr lang="en-US" sz="1800" dirty="0"/>
              <a:t>An Auditor’s Perspective on Fiscal Compliance:</a:t>
            </a:r>
          </a:p>
          <a:p>
            <a:pPr>
              <a:lnSpc>
                <a:spcPct val="110000"/>
              </a:lnSpc>
              <a:buFont typeface="Wingdings 2" pitchFamily="18" charset="2"/>
              <a:buChar char=""/>
              <a:defRPr/>
            </a:pPr>
            <a:r>
              <a:rPr lang="en-US" sz="1800" dirty="0"/>
              <a:t>Plan of Care –treatment plan, family plan, or service plan that verifies the need for service.</a:t>
            </a:r>
          </a:p>
          <a:p>
            <a:pPr>
              <a:lnSpc>
                <a:spcPct val="110000"/>
              </a:lnSpc>
              <a:buFont typeface="Wingdings 2" pitchFamily="18" charset="2"/>
              <a:buChar char=""/>
              <a:defRPr/>
            </a:pPr>
            <a:r>
              <a:rPr lang="en-US" sz="1800" dirty="0"/>
              <a:t>Staff notes or clinical notes that verify reimbursable services as the funding source defines. Makes sure your terminology matches the payers because if you are not providing services as they define them, it is illegal and unethical to bill for such services.</a:t>
            </a:r>
          </a:p>
          <a:p>
            <a:pPr>
              <a:lnSpc>
                <a:spcPct val="110000"/>
              </a:lnSpc>
              <a:buFont typeface="Wingdings 2" pitchFamily="18" charset="2"/>
              <a:buChar char=""/>
              <a:defRPr/>
            </a:pPr>
            <a:r>
              <a:rPr lang="en-US" sz="1800" dirty="0"/>
              <a:t>Make sure your educational requirements to provide such services aligns with the payer’s specific regulations regarding qualified provider.</a:t>
            </a:r>
          </a:p>
          <a:p>
            <a:pPr>
              <a:lnSpc>
                <a:spcPct val="110000"/>
              </a:lnSpc>
              <a:buFont typeface="Wingdings 2" pitchFamily="18" charset="2"/>
              <a:buChar char=""/>
              <a:defRPr/>
            </a:pPr>
            <a:r>
              <a:rPr lang="en-US" sz="1800" dirty="0"/>
              <a:t>Understand what interventions are never payable and understand it is the counselors’ responsibility to verify with the payer which providers and methodologies are reimbursable.</a:t>
            </a:r>
          </a:p>
          <a:p>
            <a:pPr>
              <a:lnSpc>
                <a:spcPct val="110000"/>
              </a:lnSpc>
              <a:buFont typeface="Wingdings 2" pitchFamily="18" charset="2"/>
              <a:buChar char=""/>
              <a:defRPr/>
            </a:pPr>
            <a:endParaRPr lang="en-US" sz="1500" dirty="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3000814795"/>
      </p:ext>
    </p:extLst>
  </p:cSld>
  <p:clrMapOvr>
    <a:overrideClrMapping bg1="dk1" tx1="lt1" bg2="dk2" tx2="lt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62" name="Content Placeholder 1">
            <a:extLst>
              <a:ext uri="{FF2B5EF4-FFF2-40B4-BE49-F238E27FC236}">
                <a16:creationId xmlns:a16="http://schemas.microsoft.com/office/drawing/2014/main" id="{3E7FCC2A-6804-3E4B-BCA9-9F9EB41BE07E}"/>
              </a:ext>
            </a:extLst>
          </p:cNvPr>
          <p:cNvSpPr>
            <a:spLocks noGrp="1"/>
          </p:cNvSpPr>
          <p:nvPr>
            <p:ph idx="1"/>
          </p:nvPr>
        </p:nvSpPr>
        <p:spPr>
          <a:xfrm>
            <a:off x="3742943" y="253874"/>
            <a:ext cx="7534657" cy="4698068"/>
          </a:xfrm>
        </p:spPr>
        <p:txBody>
          <a:bodyPr>
            <a:normAutofit/>
          </a:bodyPr>
          <a:lstStyle/>
          <a:p>
            <a:pPr marL="0" indent="0">
              <a:lnSpc>
                <a:spcPct val="110000"/>
              </a:lnSpc>
              <a:buNone/>
            </a:pPr>
            <a:r>
              <a:rPr lang="en-US" altLang="en-US" sz="1800" b="1" dirty="0"/>
              <a:t>Continued Auditor’s Perspective:</a:t>
            </a:r>
          </a:p>
          <a:p>
            <a:pPr>
              <a:lnSpc>
                <a:spcPct val="110000"/>
              </a:lnSpc>
            </a:pPr>
            <a:r>
              <a:rPr lang="en-US" altLang="en-US" sz="1800" dirty="0"/>
              <a:t>Understand the golden rule of the third party payer:  “those who have the gold make the rules and can change the rules when they want.  </a:t>
            </a:r>
          </a:p>
          <a:p>
            <a:pPr>
              <a:lnSpc>
                <a:spcPct val="110000"/>
              </a:lnSpc>
            </a:pPr>
            <a:r>
              <a:rPr lang="en-US" altLang="en-US" sz="1800" dirty="0"/>
              <a:t>It is the counselor’s responsibility to know what the funding sources requires and what the code of ethics prescribes.  </a:t>
            </a:r>
          </a:p>
          <a:p>
            <a:pPr>
              <a:lnSpc>
                <a:spcPct val="110000"/>
              </a:lnSpc>
            </a:pPr>
            <a:r>
              <a:rPr lang="en-US" altLang="en-US" sz="1800" dirty="0"/>
              <a:t>The counselor is to establish and maintain billing practices that accurately reflect the nature and extent of services provided and identify who provided the service.</a:t>
            </a:r>
          </a:p>
          <a:p>
            <a:pPr>
              <a:lnSpc>
                <a:spcPct val="110000"/>
              </a:lnSpc>
            </a:pPr>
            <a:r>
              <a:rPr lang="en-US" altLang="en-US" sz="1800" dirty="0"/>
              <a:t>Accurate records are essential to validating the above. </a:t>
            </a:r>
          </a:p>
        </p:txBody>
      </p:sp>
      <p:pic>
        <p:nvPicPr>
          <p:cNvPr id="77" name="Picture 76">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
        <p:nvSpPr>
          <p:cNvPr id="2" name="TextBox 1">
            <a:extLst>
              <a:ext uri="{FF2B5EF4-FFF2-40B4-BE49-F238E27FC236}">
                <a16:creationId xmlns:a16="http://schemas.microsoft.com/office/drawing/2014/main" id="{F44372FA-7024-6544-BD23-96EEDB57F49F}"/>
              </a:ext>
            </a:extLst>
          </p:cNvPr>
          <p:cNvSpPr txBox="1"/>
          <p:nvPr/>
        </p:nvSpPr>
        <p:spPr>
          <a:xfrm>
            <a:off x="636002" y="253874"/>
            <a:ext cx="3106941" cy="1446550"/>
          </a:xfrm>
          <a:prstGeom prst="rect">
            <a:avLst/>
          </a:prstGeom>
          <a:noFill/>
        </p:spPr>
        <p:txBody>
          <a:bodyPr wrap="none" rtlCol="0">
            <a:spAutoFit/>
          </a:bodyPr>
          <a:lstStyle/>
          <a:p>
            <a:r>
              <a:rPr lang="en-US" sz="4400" dirty="0"/>
              <a:t>A FISCAL </a:t>
            </a:r>
          </a:p>
          <a:p>
            <a:r>
              <a:rPr lang="en-US" sz="4400" dirty="0"/>
              <a:t>PERSPECTIVE</a:t>
            </a:r>
          </a:p>
        </p:txBody>
      </p:sp>
    </p:spTree>
    <p:extLst>
      <p:ext uri="{BB962C8B-B14F-4D97-AF65-F5344CB8AC3E}">
        <p14:creationId xmlns:p14="http://schemas.microsoft.com/office/powerpoint/2010/main" val="2758768982"/>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6" name="Rectangle 75">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87" name="Title 2">
            <a:extLst>
              <a:ext uri="{FF2B5EF4-FFF2-40B4-BE49-F238E27FC236}">
                <a16:creationId xmlns:a16="http://schemas.microsoft.com/office/drawing/2014/main" id="{A6C39F8B-37FC-0543-AD75-8ED9DA676C51}"/>
              </a:ext>
            </a:extLst>
          </p:cNvPr>
          <p:cNvSpPr>
            <a:spLocks noGrp="1"/>
          </p:cNvSpPr>
          <p:nvPr>
            <p:ph type="title"/>
          </p:nvPr>
        </p:nvSpPr>
        <p:spPr>
          <a:xfrm>
            <a:off x="913776" y="643466"/>
            <a:ext cx="3418784" cy="4308475"/>
          </a:xfrm>
        </p:spPr>
        <p:txBody>
          <a:bodyPr anchor="t">
            <a:normAutofit/>
          </a:bodyPr>
          <a:lstStyle/>
          <a:p>
            <a:pPr algn="l"/>
            <a:r>
              <a:rPr lang="en-US" altLang="en-US" sz="4400"/>
              <a:t>A Fiscal Perspective</a:t>
            </a:r>
          </a:p>
        </p:txBody>
      </p:sp>
      <p:sp>
        <p:nvSpPr>
          <p:cNvPr id="41986" name="Content Placeholder 1">
            <a:extLst>
              <a:ext uri="{FF2B5EF4-FFF2-40B4-BE49-F238E27FC236}">
                <a16:creationId xmlns:a16="http://schemas.microsoft.com/office/drawing/2014/main" id="{DB99682B-8FE7-5D4E-8CC2-A4CDD2E32254}"/>
              </a:ext>
            </a:extLst>
          </p:cNvPr>
          <p:cNvSpPr>
            <a:spLocks noGrp="1"/>
          </p:cNvSpPr>
          <p:nvPr>
            <p:ph idx="1"/>
          </p:nvPr>
        </p:nvSpPr>
        <p:spPr>
          <a:xfrm>
            <a:off x="3962401" y="152400"/>
            <a:ext cx="7315200" cy="4799542"/>
          </a:xfrm>
        </p:spPr>
        <p:txBody>
          <a:bodyPr>
            <a:normAutofit/>
          </a:bodyPr>
          <a:lstStyle/>
          <a:p>
            <a:pPr>
              <a:lnSpc>
                <a:spcPct val="110000"/>
              </a:lnSpc>
              <a:buFont typeface="Wingdings 2" pitchFamily="2" charset="2"/>
              <a:buNone/>
            </a:pPr>
            <a:r>
              <a:rPr lang="en-US" altLang="en-US" dirty="0"/>
              <a:t>Managed Care</a:t>
            </a:r>
          </a:p>
          <a:p>
            <a:pPr>
              <a:lnSpc>
                <a:spcPct val="110000"/>
              </a:lnSpc>
            </a:pPr>
            <a:r>
              <a:rPr lang="en-US" altLang="en-US" dirty="0"/>
              <a:t>Managed care companies require plans and notes to justify medical and psychiatric necessity.</a:t>
            </a:r>
          </a:p>
          <a:p>
            <a:pPr>
              <a:lnSpc>
                <a:spcPct val="110000"/>
              </a:lnSpc>
            </a:pPr>
            <a:r>
              <a:rPr lang="en-US" altLang="en-US" dirty="0"/>
              <a:t>Managed care companies makes all final decision about what is reasonable and necessary.</a:t>
            </a:r>
          </a:p>
          <a:p>
            <a:pPr>
              <a:lnSpc>
                <a:spcPct val="110000"/>
              </a:lnSpc>
            </a:pPr>
            <a:r>
              <a:rPr lang="en-US" altLang="en-US" dirty="0"/>
              <a:t>Records must demonstrate benefits and outcome measures.</a:t>
            </a:r>
          </a:p>
          <a:p>
            <a:pPr>
              <a:lnSpc>
                <a:spcPct val="110000"/>
              </a:lnSpc>
              <a:buFont typeface="Wingdings 2" pitchFamily="2" charset="2"/>
              <a:buNone/>
            </a:pPr>
            <a:endParaRPr lang="en-US" altLang="en-US" dirty="0"/>
          </a:p>
          <a:p>
            <a:pPr>
              <a:lnSpc>
                <a:spcPct val="110000"/>
              </a:lnSpc>
              <a:buFont typeface="Wingdings 2" pitchFamily="2" charset="2"/>
              <a:buNone/>
            </a:pPr>
            <a:r>
              <a:rPr lang="en-US" altLang="en-US" dirty="0"/>
              <a:t>No Insurance Oversight</a:t>
            </a:r>
          </a:p>
          <a:p>
            <a:pPr>
              <a:lnSpc>
                <a:spcPct val="110000"/>
              </a:lnSpc>
            </a:pPr>
            <a:r>
              <a:rPr lang="en-US" altLang="en-US" dirty="0"/>
              <a:t>Records should include treatment plans, clinical notes, dates/times of services and costs to the client.</a:t>
            </a:r>
          </a:p>
          <a:p>
            <a:pPr>
              <a:lnSpc>
                <a:spcPct val="110000"/>
              </a:lnSpc>
              <a:buFont typeface="Wingdings 2" pitchFamily="2" charset="2"/>
              <a:buNone/>
            </a:pPr>
            <a:endParaRPr lang="en-US" altLang="en-US" sz="1800" dirty="0"/>
          </a:p>
        </p:txBody>
      </p:sp>
      <p:pic>
        <p:nvPicPr>
          <p:cNvPr id="78" name="Picture 77">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306852021"/>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46F2B05-D14A-46C1-B94D-81BAFA34CA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Graphic 6" descr="Board Room">
            <a:extLst>
              <a:ext uri="{FF2B5EF4-FFF2-40B4-BE49-F238E27FC236}">
                <a16:creationId xmlns:a16="http://schemas.microsoft.com/office/drawing/2014/main" id="{D8675BCF-2925-4D47-BA3E-019846A6B08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43464" y="1418730"/>
            <a:ext cx="3995592" cy="3995592"/>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2" name="Picture 11">
            <a:extLst>
              <a:ext uri="{FF2B5EF4-FFF2-40B4-BE49-F238E27FC236}">
                <a16:creationId xmlns:a16="http://schemas.microsoft.com/office/drawing/2014/main" id="{DC21F734-A85A-4FEA-8CB8-6C72B8195C3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20956FC-0F58-2845-86B7-F6A9BAAD9BC1}"/>
              </a:ext>
            </a:extLst>
          </p:cNvPr>
          <p:cNvSpPr>
            <a:spLocks noGrp="1"/>
          </p:cNvSpPr>
          <p:nvPr>
            <p:ph type="title"/>
          </p:nvPr>
        </p:nvSpPr>
        <p:spPr>
          <a:xfrm>
            <a:off x="5282520" y="618517"/>
            <a:ext cx="5855416" cy="1596177"/>
          </a:xfrm>
        </p:spPr>
        <p:txBody>
          <a:bodyPr>
            <a:normAutofit/>
          </a:bodyPr>
          <a:lstStyle/>
          <a:p>
            <a:r>
              <a:rPr lang="en-US" sz="2000" dirty="0"/>
              <a:t>Articulate the difference between </a:t>
            </a:r>
            <a:br>
              <a:rPr lang="en-US" sz="2000" dirty="0"/>
            </a:br>
            <a:r>
              <a:rPr lang="en-US" sz="2000" dirty="0"/>
              <a:t>law and ethics </a:t>
            </a:r>
            <a:br>
              <a:rPr lang="en-US" sz="2000" dirty="0"/>
            </a:br>
            <a:r>
              <a:rPr lang="en-US" sz="2000" dirty="0"/>
              <a:t>morals AND values, </a:t>
            </a:r>
            <a:br>
              <a:rPr lang="en-US" sz="2000" dirty="0"/>
            </a:br>
            <a:r>
              <a:rPr lang="en-US" sz="2000" dirty="0"/>
              <a:t>personal ethics and professional ethics</a:t>
            </a:r>
            <a:br>
              <a:rPr lang="en-US" sz="2000" dirty="0"/>
            </a:br>
            <a:endParaRPr lang="en-US" sz="2000" dirty="0"/>
          </a:p>
        </p:txBody>
      </p:sp>
      <p:sp>
        <p:nvSpPr>
          <p:cNvPr id="3" name="Content Placeholder 2">
            <a:extLst>
              <a:ext uri="{FF2B5EF4-FFF2-40B4-BE49-F238E27FC236}">
                <a16:creationId xmlns:a16="http://schemas.microsoft.com/office/drawing/2014/main" id="{B8DFDF63-E5FC-2A48-BA55-D0A9D906E876}"/>
              </a:ext>
            </a:extLst>
          </p:cNvPr>
          <p:cNvSpPr>
            <a:spLocks noGrp="1"/>
          </p:cNvSpPr>
          <p:nvPr>
            <p:ph sz="quarter" idx="13"/>
          </p:nvPr>
        </p:nvSpPr>
        <p:spPr>
          <a:xfrm>
            <a:off x="5282520" y="2367092"/>
            <a:ext cx="5855415" cy="3847444"/>
          </a:xfrm>
        </p:spPr>
        <p:txBody>
          <a:bodyPr>
            <a:normAutofit/>
          </a:bodyPr>
          <a:lstStyle/>
          <a:p>
            <a:pPr marL="0" indent="0">
              <a:lnSpc>
                <a:spcPct val="110000"/>
              </a:lnSpc>
              <a:buNone/>
            </a:pPr>
            <a:r>
              <a:rPr lang="en-US" sz="1600" b="1" i="1" dirty="0"/>
              <a:t>A DISCUSSION AMONG PROFESSIONALS:</a:t>
            </a:r>
          </a:p>
          <a:p>
            <a:pPr marL="0" indent="0">
              <a:lnSpc>
                <a:spcPct val="110000"/>
              </a:lnSpc>
              <a:buNone/>
            </a:pPr>
            <a:r>
              <a:rPr lang="en-US" sz="1600" dirty="0"/>
              <a:t>WHERE DO YOU THINK LAW IS DRIVEN FROM?</a:t>
            </a:r>
          </a:p>
          <a:p>
            <a:pPr marL="0" indent="0">
              <a:lnSpc>
                <a:spcPct val="110000"/>
              </a:lnSpc>
              <a:buNone/>
            </a:pPr>
            <a:r>
              <a:rPr lang="en-US" sz="1600" dirty="0"/>
              <a:t>HOW ARE ETHICS IDENTIFIED AND WHERE ARE THEY ENDORSED?</a:t>
            </a:r>
          </a:p>
          <a:p>
            <a:pPr marL="0" indent="0">
              <a:lnSpc>
                <a:spcPct val="110000"/>
              </a:lnSpc>
              <a:buNone/>
            </a:pPr>
            <a:r>
              <a:rPr lang="en-US" sz="1600" dirty="0"/>
              <a:t>HOW DO YOU DETERMINE IF SOMETHING IS AN ETHICAL ISSUES OR LEGAL ISSUE?</a:t>
            </a:r>
          </a:p>
          <a:p>
            <a:pPr marL="0" indent="0">
              <a:lnSpc>
                <a:spcPct val="110000"/>
              </a:lnSpc>
              <a:buNone/>
            </a:pPr>
            <a:r>
              <a:rPr lang="en-US" sz="1600" dirty="0"/>
              <a:t>HOW DO YOU IDENTIFY YOUR MORALS AND VALUES AND WHAT HELPS YOU RECOGNIZE A BREACH IN THESE AREAS FOR YOURSELF?</a:t>
            </a:r>
          </a:p>
          <a:p>
            <a:pPr marL="0" indent="0">
              <a:lnSpc>
                <a:spcPct val="110000"/>
              </a:lnSpc>
              <a:buNone/>
            </a:pPr>
            <a:r>
              <a:rPr lang="en-US" sz="1600" dirty="0"/>
              <a:t>HOW DO YOU ESTABLISH PERSONAL ETHICS?</a:t>
            </a:r>
          </a:p>
          <a:p>
            <a:pPr marL="0" indent="0">
              <a:lnSpc>
                <a:spcPct val="110000"/>
              </a:lnSpc>
              <a:buNone/>
            </a:pPr>
            <a:r>
              <a:rPr lang="en-US" sz="1600" dirty="0"/>
              <a:t>WHERE DO YOU FIND PROFESSIONAL ETHICS AND HOW DOES IT RELATE TO STANDARD OF CARE?</a:t>
            </a:r>
          </a:p>
          <a:p>
            <a:pPr marL="0" indent="0">
              <a:lnSpc>
                <a:spcPct val="110000"/>
              </a:lnSpc>
              <a:buNone/>
            </a:pPr>
            <a:endParaRPr lang="en-US" sz="1600" dirty="0"/>
          </a:p>
        </p:txBody>
      </p:sp>
    </p:spTree>
    <p:extLst>
      <p:ext uri="{BB962C8B-B14F-4D97-AF65-F5344CB8AC3E}">
        <p14:creationId xmlns:p14="http://schemas.microsoft.com/office/powerpoint/2010/main" val="1898483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0CC8A93A-D25A-2846-8073-799A93715CC8}"/>
              </a:ext>
            </a:extLst>
          </p:cNvPr>
          <p:cNvSpPr>
            <a:spLocks noGrp="1"/>
          </p:cNvSpPr>
          <p:nvPr>
            <p:ph type="title"/>
          </p:nvPr>
        </p:nvSpPr>
        <p:spPr>
          <a:xfrm>
            <a:off x="959896" y="960814"/>
            <a:ext cx="2732249" cy="4912936"/>
          </a:xfrm>
        </p:spPr>
        <p:txBody>
          <a:bodyPr anchor="b">
            <a:normAutofit/>
          </a:bodyPr>
          <a:lstStyle/>
          <a:p>
            <a:pPr algn="r">
              <a:defRPr/>
            </a:pPr>
            <a:r>
              <a:rPr lang="en-US" sz="2800">
                <a:solidFill>
                  <a:schemeClr val="bg1"/>
                </a:solidFill>
              </a:rPr>
              <a:t>Documenting: A Legal Perspective</a:t>
            </a:r>
          </a:p>
        </p:txBody>
      </p:sp>
      <p:sp>
        <p:nvSpPr>
          <p:cNvPr id="3" name="Content Placeholder 2">
            <a:extLst>
              <a:ext uri="{FF2B5EF4-FFF2-40B4-BE49-F238E27FC236}">
                <a16:creationId xmlns:a16="http://schemas.microsoft.com/office/drawing/2014/main" id="{9CD9380D-39FC-FF4D-895D-C4C0F7D35FC5}"/>
              </a:ext>
            </a:extLst>
          </p:cNvPr>
          <p:cNvSpPr>
            <a:spLocks noGrp="1"/>
          </p:cNvSpPr>
          <p:nvPr>
            <p:ph idx="1"/>
          </p:nvPr>
        </p:nvSpPr>
        <p:spPr>
          <a:xfrm>
            <a:off x="4495799" y="396240"/>
            <a:ext cx="7696199" cy="6187440"/>
          </a:xfrm>
        </p:spPr>
        <p:txBody>
          <a:bodyPr anchor="ctr">
            <a:normAutofit/>
          </a:bodyPr>
          <a:lstStyle/>
          <a:p>
            <a:pPr marL="274320" indent="-274320">
              <a:lnSpc>
                <a:spcPct val="110000"/>
              </a:lnSpc>
              <a:buClr>
                <a:schemeClr val="accent3"/>
              </a:buClr>
              <a:buNone/>
              <a:defRPr/>
            </a:pPr>
            <a:r>
              <a:rPr lang="en-US" dirty="0"/>
              <a:t>ACA Code of Ethics, A.1.b.</a:t>
            </a:r>
          </a:p>
          <a:p>
            <a:pPr marL="274320" indent="-274320">
              <a:lnSpc>
                <a:spcPct val="110000"/>
              </a:lnSpc>
              <a:buClr>
                <a:schemeClr val="accent3"/>
              </a:buClr>
              <a:buNone/>
              <a:defRPr/>
            </a:pPr>
            <a:r>
              <a:rPr lang="en-US" dirty="0"/>
              <a:t>Counselors maintain records necessary for rendering professional services to their clients and as required by laws, regulations, or agency or institution procedures.  Counselors include sufficient and timely documentation in their client records to facilitate the delivery and continuity of needed services.  </a:t>
            </a:r>
          </a:p>
          <a:p>
            <a:pPr marL="274320" indent="-274320">
              <a:lnSpc>
                <a:spcPct val="110000"/>
              </a:lnSpc>
              <a:buClr>
                <a:schemeClr val="accent3"/>
              </a:buClr>
              <a:buNone/>
              <a:defRPr/>
            </a:pPr>
            <a:r>
              <a:rPr lang="en-US" dirty="0"/>
              <a:t>Counselors take reasonable steps to ensure that documentation in records accurately reflects client progress and services provided. If errors are made in client records, counselors take steps to properly note the correction of such errors according to agency or institutional policies.</a:t>
            </a:r>
          </a:p>
        </p:txBody>
      </p:sp>
    </p:spTree>
    <p:extLst>
      <p:ext uri="{BB962C8B-B14F-4D97-AF65-F5344CB8AC3E}">
        <p14:creationId xmlns:p14="http://schemas.microsoft.com/office/powerpoint/2010/main" val="357060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46082" name="Title 1">
            <a:extLst>
              <a:ext uri="{FF2B5EF4-FFF2-40B4-BE49-F238E27FC236}">
                <a16:creationId xmlns:a16="http://schemas.microsoft.com/office/drawing/2014/main" id="{CF2A9C38-F719-F146-96CF-2B0B85CBA2C8}"/>
              </a:ext>
            </a:extLst>
          </p:cNvPr>
          <p:cNvSpPr>
            <a:spLocks noGrp="1"/>
          </p:cNvSpPr>
          <p:nvPr>
            <p:ph type="title"/>
          </p:nvPr>
        </p:nvSpPr>
        <p:spPr>
          <a:xfrm>
            <a:off x="959896" y="960814"/>
            <a:ext cx="2732249" cy="4912936"/>
          </a:xfrm>
        </p:spPr>
        <p:txBody>
          <a:bodyPr anchor="b">
            <a:normAutofit/>
          </a:bodyPr>
          <a:lstStyle/>
          <a:p>
            <a:pPr algn="r"/>
            <a:r>
              <a:rPr lang="en-US" altLang="en-US" sz="2800">
                <a:solidFill>
                  <a:schemeClr val="bg1"/>
                </a:solidFill>
              </a:rPr>
              <a:t>Legal Perspective: </a:t>
            </a:r>
            <a:br>
              <a:rPr lang="en-US" altLang="en-US" sz="2800">
                <a:solidFill>
                  <a:schemeClr val="bg1"/>
                </a:solidFill>
              </a:rPr>
            </a:br>
            <a:r>
              <a:rPr lang="en-US" altLang="en-US" sz="2800">
                <a:solidFill>
                  <a:schemeClr val="bg1"/>
                </a:solidFill>
              </a:rPr>
              <a:t>		Charting Essentials</a:t>
            </a:r>
          </a:p>
        </p:txBody>
      </p:sp>
      <p:sp>
        <p:nvSpPr>
          <p:cNvPr id="3" name="Content Placeholder 2">
            <a:extLst>
              <a:ext uri="{FF2B5EF4-FFF2-40B4-BE49-F238E27FC236}">
                <a16:creationId xmlns:a16="http://schemas.microsoft.com/office/drawing/2014/main" id="{28D941F9-FE4A-7F4C-BD19-15F269786222}"/>
              </a:ext>
            </a:extLst>
          </p:cNvPr>
          <p:cNvSpPr>
            <a:spLocks noGrp="1"/>
          </p:cNvSpPr>
          <p:nvPr>
            <p:ph idx="1"/>
          </p:nvPr>
        </p:nvSpPr>
        <p:spPr>
          <a:xfrm>
            <a:off x="4281874" y="0"/>
            <a:ext cx="7513886" cy="6857999"/>
          </a:xfrm>
        </p:spPr>
        <p:txBody>
          <a:bodyPr anchor="ctr">
            <a:normAutofit/>
          </a:bodyPr>
          <a:lstStyle/>
          <a:p>
            <a:pPr marL="274320" indent="-274320">
              <a:lnSpc>
                <a:spcPct val="110000"/>
              </a:lnSpc>
              <a:buClr>
                <a:schemeClr val="accent3"/>
              </a:buClr>
              <a:buFont typeface="Wingdings 2"/>
              <a:buChar char=""/>
              <a:defRPr/>
            </a:pPr>
            <a:r>
              <a:rPr lang="en-US" dirty="0"/>
              <a:t>Integrated counseling plans that offer reasonable promise of success and are consistent with client’s abilities and circumstances</a:t>
            </a:r>
          </a:p>
          <a:p>
            <a:pPr marL="274320" indent="-274320">
              <a:lnSpc>
                <a:spcPct val="110000"/>
              </a:lnSpc>
              <a:buClr>
                <a:schemeClr val="accent3"/>
              </a:buClr>
              <a:buFont typeface="Wingdings 2"/>
              <a:buChar char=""/>
              <a:defRPr/>
            </a:pPr>
            <a:r>
              <a:rPr lang="en-US" dirty="0"/>
              <a:t>Written reviews of rights and responsibilities of both counselor and client:  Informed Consent</a:t>
            </a:r>
          </a:p>
          <a:p>
            <a:pPr marL="274320" indent="-274320">
              <a:lnSpc>
                <a:spcPct val="110000"/>
              </a:lnSpc>
              <a:buClr>
                <a:schemeClr val="accent3"/>
              </a:buClr>
              <a:buFont typeface="Wingdings 2"/>
              <a:buChar char=""/>
              <a:defRPr/>
            </a:pPr>
            <a:r>
              <a:rPr lang="en-US" dirty="0"/>
              <a:t>Documented discussions of Informed consent throughout the counseling relationship</a:t>
            </a:r>
          </a:p>
          <a:p>
            <a:pPr marL="274320" indent="-274320">
              <a:lnSpc>
                <a:spcPct val="110000"/>
              </a:lnSpc>
              <a:buClr>
                <a:schemeClr val="accent3"/>
              </a:buClr>
              <a:buFont typeface="Wingdings 2"/>
              <a:buChar char=""/>
              <a:defRPr/>
            </a:pPr>
            <a:r>
              <a:rPr lang="en-US" dirty="0"/>
              <a:t>Information provided to clients about issues such as goals, procedures, potentials risks and benefits of services.</a:t>
            </a:r>
          </a:p>
          <a:p>
            <a:pPr marL="274320" indent="-274320">
              <a:lnSpc>
                <a:spcPct val="110000"/>
              </a:lnSpc>
              <a:buClr>
                <a:schemeClr val="accent3"/>
              </a:buClr>
              <a:buFont typeface="Wingdings 2"/>
              <a:buChar char=""/>
              <a:defRPr/>
            </a:pPr>
            <a:r>
              <a:rPr lang="en-US" dirty="0"/>
              <a:t>Documentation of counselor’s qualifications, credentials, and experience</a:t>
            </a:r>
          </a:p>
          <a:p>
            <a:pPr marL="274320" indent="-274320">
              <a:lnSpc>
                <a:spcPct val="110000"/>
              </a:lnSpc>
              <a:buClr>
                <a:schemeClr val="accent3"/>
              </a:buClr>
              <a:buFont typeface="Wingdings 2"/>
              <a:buChar char=""/>
              <a:defRPr/>
            </a:pPr>
            <a:r>
              <a:rPr lang="en-US" dirty="0"/>
              <a:t>Explanations of any counselor-client nonprofessional interactions and rationale for such interaction.</a:t>
            </a:r>
          </a:p>
          <a:p>
            <a:pPr marL="274320" indent="-274320">
              <a:lnSpc>
                <a:spcPct val="110000"/>
              </a:lnSpc>
              <a:buClr>
                <a:schemeClr val="accent3"/>
              </a:buClr>
              <a:buFont typeface="Wingdings 2"/>
              <a:buChar char=""/>
              <a:defRPr/>
            </a:pPr>
            <a:endParaRPr lang="en-US" sz="1500" dirty="0"/>
          </a:p>
        </p:txBody>
      </p:sp>
    </p:spTree>
    <p:extLst>
      <p:ext uri="{BB962C8B-B14F-4D97-AF65-F5344CB8AC3E}">
        <p14:creationId xmlns:p14="http://schemas.microsoft.com/office/powerpoint/2010/main" val="24813286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7F9D7196-7CD6-5040-925C-8BC83155FAE6}"/>
              </a:ext>
            </a:extLst>
          </p:cNvPr>
          <p:cNvSpPr>
            <a:spLocks noGrp="1"/>
          </p:cNvSpPr>
          <p:nvPr>
            <p:ph type="title"/>
          </p:nvPr>
        </p:nvSpPr>
        <p:spPr>
          <a:xfrm>
            <a:off x="641074" y="1419900"/>
            <a:ext cx="2844002" cy="4018201"/>
          </a:xfrm>
        </p:spPr>
        <p:txBody>
          <a:bodyPr>
            <a:normAutofit/>
          </a:bodyPr>
          <a:lstStyle/>
          <a:p>
            <a:pPr algn="l">
              <a:defRPr/>
            </a:pPr>
            <a:r>
              <a:rPr lang="en-US" sz="3400"/>
              <a:t>	Content of Client Records</a:t>
            </a:r>
          </a:p>
        </p:txBody>
      </p:sp>
      <p:sp>
        <p:nvSpPr>
          <p:cNvPr id="3" name="Content Placeholder 2">
            <a:extLst>
              <a:ext uri="{FF2B5EF4-FFF2-40B4-BE49-F238E27FC236}">
                <a16:creationId xmlns:a16="http://schemas.microsoft.com/office/drawing/2014/main" id="{6F87A184-FE75-4F4D-B54B-E63488DE3CA9}"/>
              </a:ext>
            </a:extLst>
          </p:cNvPr>
          <p:cNvSpPr>
            <a:spLocks noGrp="1"/>
          </p:cNvSpPr>
          <p:nvPr>
            <p:ph sz="quarter" idx="1"/>
          </p:nvPr>
        </p:nvSpPr>
        <p:spPr>
          <a:xfrm>
            <a:off x="4373880" y="148590"/>
            <a:ext cx="7177046" cy="6435090"/>
          </a:xfrm>
        </p:spPr>
        <p:txBody>
          <a:bodyPr anchor="ctr">
            <a:noAutofit/>
          </a:bodyPr>
          <a:lstStyle/>
          <a:p>
            <a:pPr marL="274320" indent="-274320">
              <a:lnSpc>
                <a:spcPct val="110000"/>
              </a:lnSpc>
              <a:spcBef>
                <a:spcPts val="580"/>
              </a:spcBef>
              <a:buFont typeface="Wingdings 2"/>
              <a:buChar char=""/>
              <a:defRPr/>
            </a:pPr>
            <a:r>
              <a:rPr lang="en-US" sz="1800" dirty="0"/>
              <a:t>Client contact information</a:t>
            </a:r>
          </a:p>
          <a:p>
            <a:pPr marL="274320" indent="-274320">
              <a:lnSpc>
                <a:spcPct val="110000"/>
              </a:lnSpc>
              <a:spcBef>
                <a:spcPts val="580"/>
              </a:spcBef>
              <a:buFont typeface="Wingdings 2"/>
              <a:buChar char=""/>
              <a:defRPr/>
            </a:pPr>
            <a:r>
              <a:rPr lang="en-US" sz="1800" dirty="0"/>
              <a:t>Dates of services, including start and stop times</a:t>
            </a:r>
          </a:p>
          <a:p>
            <a:pPr marL="274320" indent="-274320">
              <a:lnSpc>
                <a:spcPct val="110000"/>
              </a:lnSpc>
              <a:spcBef>
                <a:spcPts val="580"/>
              </a:spcBef>
              <a:buFont typeface="Wingdings 2"/>
              <a:buChar char=""/>
              <a:defRPr/>
            </a:pPr>
            <a:r>
              <a:rPr lang="en-US" sz="1800" dirty="0"/>
              <a:t>Participants in the session</a:t>
            </a:r>
          </a:p>
          <a:p>
            <a:pPr marL="274320" indent="-274320">
              <a:lnSpc>
                <a:spcPct val="110000"/>
              </a:lnSpc>
              <a:spcBef>
                <a:spcPts val="580"/>
              </a:spcBef>
              <a:buFont typeface="Wingdings 2"/>
              <a:buChar char=""/>
              <a:defRPr/>
            </a:pPr>
            <a:r>
              <a:rPr lang="en-US" sz="1800" dirty="0"/>
              <a:t>Informed consent-signed and dated</a:t>
            </a:r>
          </a:p>
          <a:p>
            <a:pPr marL="274320" indent="-274320">
              <a:lnSpc>
                <a:spcPct val="110000"/>
              </a:lnSpc>
              <a:spcBef>
                <a:spcPts val="580"/>
              </a:spcBef>
              <a:buFont typeface="Wingdings 2"/>
              <a:buChar char=""/>
              <a:defRPr/>
            </a:pPr>
            <a:r>
              <a:rPr lang="en-US" sz="1800" dirty="0"/>
              <a:t>Financial charges and payments</a:t>
            </a:r>
          </a:p>
          <a:p>
            <a:pPr marL="274320" indent="-274320">
              <a:lnSpc>
                <a:spcPct val="110000"/>
              </a:lnSpc>
              <a:spcBef>
                <a:spcPts val="580"/>
              </a:spcBef>
              <a:buFont typeface="Wingdings 2"/>
              <a:buChar char=""/>
              <a:defRPr/>
            </a:pPr>
            <a:r>
              <a:rPr lang="en-US" sz="1800" dirty="0"/>
              <a:t>Clinical assessment and/or diagnosis</a:t>
            </a:r>
          </a:p>
          <a:p>
            <a:pPr marL="274320" indent="-274320">
              <a:lnSpc>
                <a:spcPct val="110000"/>
              </a:lnSpc>
              <a:spcBef>
                <a:spcPts val="580"/>
              </a:spcBef>
              <a:buFont typeface="Wingdings 2"/>
              <a:buChar char=""/>
              <a:defRPr/>
            </a:pPr>
            <a:r>
              <a:rPr lang="en-US" sz="1800" dirty="0"/>
              <a:t>Authorizations to release confidential information</a:t>
            </a:r>
          </a:p>
          <a:p>
            <a:pPr marL="274320" indent="-274320">
              <a:lnSpc>
                <a:spcPct val="110000"/>
              </a:lnSpc>
              <a:spcBef>
                <a:spcPts val="580"/>
              </a:spcBef>
              <a:buFont typeface="Wingdings 2"/>
              <a:buChar char=""/>
              <a:defRPr/>
            </a:pPr>
            <a:r>
              <a:rPr lang="en-US" sz="1800" dirty="0"/>
              <a:t>Collateral information-testing, past </a:t>
            </a:r>
            <a:r>
              <a:rPr lang="en-US" sz="1800" dirty="0" err="1"/>
              <a:t>tx</a:t>
            </a:r>
            <a:r>
              <a:rPr lang="en-US" sz="1800" dirty="0"/>
              <a:t> information, reports, letters, legal documents, </a:t>
            </a:r>
            <a:r>
              <a:rPr lang="en-US" sz="1800" dirty="0" err="1"/>
              <a:t>etc</a:t>
            </a:r>
            <a:r>
              <a:rPr lang="en-US" sz="1800" dirty="0"/>
              <a:t>…</a:t>
            </a:r>
          </a:p>
          <a:p>
            <a:pPr marL="274320" indent="-274320">
              <a:lnSpc>
                <a:spcPct val="110000"/>
              </a:lnSpc>
              <a:spcBef>
                <a:spcPts val="580"/>
              </a:spcBef>
              <a:buFont typeface="Wingdings 2"/>
              <a:buChar char=""/>
              <a:defRPr/>
            </a:pPr>
            <a:r>
              <a:rPr lang="en-US" sz="1800" dirty="0"/>
              <a:t>Treatment plan</a:t>
            </a:r>
          </a:p>
          <a:p>
            <a:pPr marL="274320" indent="-274320">
              <a:lnSpc>
                <a:spcPct val="110000"/>
              </a:lnSpc>
              <a:spcBef>
                <a:spcPts val="580"/>
              </a:spcBef>
              <a:buFont typeface="Wingdings 2"/>
              <a:buChar char=""/>
              <a:defRPr/>
            </a:pPr>
            <a:r>
              <a:rPr lang="en-US" sz="1800" dirty="0"/>
              <a:t>Prognosis and progress tracking</a:t>
            </a:r>
          </a:p>
          <a:p>
            <a:pPr marL="274320" indent="-274320">
              <a:lnSpc>
                <a:spcPct val="110000"/>
              </a:lnSpc>
              <a:spcBef>
                <a:spcPts val="580"/>
              </a:spcBef>
              <a:buFont typeface="Wingdings 2"/>
              <a:buChar char=""/>
              <a:defRPr/>
            </a:pPr>
            <a:r>
              <a:rPr lang="en-US" sz="1800" dirty="0"/>
              <a:t>Session notes</a:t>
            </a:r>
          </a:p>
          <a:p>
            <a:pPr marL="274320" indent="-274320">
              <a:lnSpc>
                <a:spcPct val="110000"/>
              </a:lnSpc>
              <a:spcBef>
                <a:spcPts val="580"/>
              </a:spcBef>
              <a:buFont typeface="Wingdings 2"/>
              <a:buChar char=""/>
              <a:defRPr/>
            </a:pPr>
            <a:r>
              <a:rPr lang="en-US" sz="1800" dirty="0"/>
              <a:t>Psychotherapy notes: HIPPA defines psychotherapy notes are  “notes recorded in any medium by a mental health professional documenting or analyzing the contents of conversation during a private counseling session that are separated from the rest of the individual’s record.” (45C.F.R. s164.501.</a:t>
            </a:r>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2120552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2" name="Rectangle 33">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3" name="Rectangle 35">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D17AE5-7CD2-6444-99C3-25B31B45EC1D}"/>
              </a:ext>
            </a:extLst>
          </p:cNvPr>
          <p:cNvSpPr>
            <a:spLocks noGrp="1"/>
          </p:cNvSpPr>
          <p:nvPr>
            <p:ph type="title"/>
          </p:nvPr>
        </p:nvSpPr>
        <p:spPr>
          <a:xfrm>
            <a:off x="641074" y="1314450"/>
            <a:ext cx="2844002" cy="3680244"/>
          </a:xfrm>
        </p:spPr>
        <p:txBody>
          <a:bodyPr>
            <a:normAutofit/>
          </a:bodyPr>
          <a:lstStyle/>
          <a:p>
            <a:pPr algn="l">
              <a:defRPr/>
            </a:pPr>
            <a:r>
              <a:rPr lang="en-US" sz="3400"/>
              <a:t>The Purpose of Client Records</a:t>
            </a:r>
            <a:br>
              <a:rPr lang="en-US" sz="3400"/>
            </a:br>
            <a:r>
              <a:rPr lang="en-US" sz="3400"/>
              <a:t>Clinical Management</a:t>
            </a:r>
          </a:p>
        </p:txBody>
      </p:sp>
      <p:pic>
        <p:nvPicPr>
          <p:cNvPr id="44" name="Picture 37">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45" name="Picture 39">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5E04A08F-693C-4313-B0B7-F3F07B23A09B}"/>
              </a:ext>
            </a:extLst>
          </p:cNvPr>
          <p:cNvGraphicFramePr>
            <a:graphicFrameLocks noGrp="1"/>
          </p:cNvGraphicFramePr>
          <p:nvPr>
            <p:ph sz="quarter" idx="1"/>
            <p:extLst>
              <p:ext uri="{D42A27DB-BD31-4B8C-83A1-F6EECF244321}">
                <p14:modId xmlns:p14="http://schemas.microsoft.com/office/powerpoint/2010/main" val="3216610834"/>
              </p:ext>
            </p:extLst>
          </p:nvPr>
        </p:nvGraphicFramePr>
        <p:xfrm>
          <a:off x="4594225" y="350520"/>
          <a:ext cx="6683375" cy="638556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292583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9154" name="Title 1">
            <a:extLst>
              <a:ext uri="{FF2B5EF4-FFF2-40B4-BE49-F238E27FC236}">
                <a16:creationId xmlns:a16="http://schemas.microsoft.com/office/drawing/2014/main" id="{0130E55B-6C9F-CE4C-A0AE-D577813CB32F}"/>
              </a:ext>
            </a:extLst>
          </p:cNvPr>
          <p:cNvSpPr>
            <a:spLocks noGrp="1"/>
          </p:cNvSpPr>
          <p:nvPr>
            <p:ph type="title"/>
          </p:nvPr>
        </p:nvSpPr>
        <p:spPr>
          <a:xfrm>
            <a:off x="7857411" y="643468"/>
            <a:ext cx="3420815" cy="5130046"/>
          </a:xfrm>
        </p:spPr>
        <p:txBody>
          <a:bodyPr anchor="b">
            <a:normAutofit/>
          </a:bodyPr>
          <a:lstStyle/>
          <a:p>
            <a:pPr algn="l"/>
            <a:r>
              <a:rPr lang="en-US" altLang="en-US" sz="4100">
                <a:solidFill>
                  <a:schemeClr val="tx1">
                    <a:lumMod val="75000"/>
                    <a:lumOff val="25000"/>
                  </a:schemeClr>
                </a:solidFill>
              </a:rPr>
              <a:t>The Purpose of Client Records</a:t>
            </a:r>
            <a:br>
              <a:rPr lang="en-US" altLang="en-US" sz="4100">
                <a:solidFill>
                  <a:schemeClr val="tx1">
                    <a:lumMod val="75000"/>
                    <a:lumOff val="25000"/>
                  </a:schemeClr>
                </a:solidFill>
              </a:rPr>
            </a:br>
            <a:r>
              <a:rPr lang="en-US" altLang="en-US" sz="4100">
                <a:solidFill>
                  <a:schemeClr val="tx1">
                    <a:lumMod val="75000"/>
                    <a:lumOff val="25000"/>
                  </a:schemeClr>
                </a:solidFill>
              </a:rPr>
              <a:t>Legal Implications for the Client</a:t>
            </a:r>
          </a:p>
        </p:txBody>
      </p:sp>
      <p:sp>
        <p:nvSpPr>
          <p:cNvPr id="3" name="Content Placeholder 2">
            <a:extLst>
              <a:ext uri="{FF2B5EF4-FFF2-40B4-BE49-F238E27FC236}">
                <a16:creationId xmlns:a16="http://schemas.microsoft.com/office/drawing/2014/main" id="{D67F55B1-47E9-6D4E-BFB9-7D7CA83250DF}"/>
              </a:ext>
            </a:extLst>
          </p:cNvPr>
          <p:cNvSpPr>
            <a:spLocks noGrp="1"/>
          </p:cNvSpPr>
          <p:nvPr>
            <p:ph sz="quarter" idx="1"/>
          </p:nvPr>
        </p:nvSpPr>
        <p:spPr>
          <a:xfrm>
            <a:off x="487681" y="491490"/>
            <a:ext cx="7328488" cy="6366510"/>
          </a:xfrm>
        </p:spPr>
        <p:txBody>
          <a:bodyPr anchor="ctr">
            <a:normAutofit/>
          </a:bodyPr>
          <a:lstStyle/>
          <a:p>
            <a:pPr marL="274320" indent="-274320">
              <a:lnSpc>
                <a:spcPct val="110000"/>
              </a:lnSpc>
              <a:spcBef>
                <a:spcPts val="580"/>
              </a:spcBef>
              <a:buFont typeface="Wingdings 2"/>
              <a:buChar char=""/>
              <a:defRPr/>
            </a:pPr>
            <a:r>
              <a:rPr lang="en-US" sz="1400" dirty="0"/>
              <a:t>Honest and nonjudgmental clinical documentation of client issues and progress in addressing issues can serve the client’s legal needs in a variety of ways. </a:t>
            </a:r>
          </a:p>
          <a:p>
            <a:pPr marL="274320" indent="-274320">
              <a:lnSpc>
                <a:spcPct val="110000"/>
              </a:lnSpc>
              <a:spcBef>
                <a:spcPts val="580"/>
              </a:spcBef>
              <a:buFont typeface="Wingdings 2"/>
              <a:buChar char=""/>
              <a:defRPr/>
            </a:pPr>
            <a:r>
              <a:rPr lang="en-US" sz="1400" dirty="0"/>
              <a:t>Sometimes counseling is initiated at the behest or encouragement of the attorneys or judge where civil matters may need resolved or work injuries are an issue.  Documentation of the client’s issues and progress will be requested at some point in time.  Clients should be told of how this would work at the first session.</a:t>
            </a:r>
          </a:p>
          <a:p>
            <a:pPr marL="274320" indent="-274320">
              <a:lnSpc>
                <a:spcPct val="110000"/>
              </a:lnSpc>
              <a:spcBef>
                <a:spcPts val="580"/>
              </a:spcBef>
              <a:buFont typeface="Wingdings 2"/>
              <a:buChar char=""/>
              <a:defRPr/>
            </a:pPr>
            <a:r>
              <a:rPr lang="en-US" sz="1400" dirty="0"/>
              <a:t>Even when counseling is initiated without legal advice or encouragement, unforeseen circumstances occur that place the client into a judicial context and the counseling records often become relevant to the judicial proceeding.</a:t>
            </a:r>
          </a:p>
          <a:p>
            <a:pPr marL="274320" indent="-274320">
              <a:lnSpc>
                <a:spcPct val="110000"/>
              </a:lnSpc>
              <a:spcBef>
                <a:spcPts val="580"/>
              </a:spcBef>
              <a:buFont typeface="Wingdings 2"/>
              <a:buChar char=""/>
              <a:defRPr/>
            </a:pPr>
            <a:r>
              <a:rPr lang="en-US" sz="1400" dirty="0"/>
              <a:t>You must assume that any client record could end up being read in open court.  Professional and thorough documentation should be the standard if release of client records is authorized by your client or legally obtained by the court, the record will accurately and professionally reflect the clinical experience.  </a:t>
            </a:r>
          </a:p>
          <a:p>
            <a:pPr marL="274320" indent="-274320">
              <a:lnSpc>
                <a:spcPct val="110000"/>
              </a:lnSpc>
              <a:spcBef>
                <a:spcPts val="580"/>
              </a:spcBef>
              <a:buFont typeface="Wingdings 2"/>
              <a:buChar char=""/>
              <a:defRPr/>
            </a:pPr>
            <a:r>
              <a:rPr lang="en-US" sz="1400" dirty="0"/>
              <a:t>Practitioners are encouraged not to include names or identifying information about third parties: lovers, business partners, </a:t>
            </a:r>
            <a:r>
              <a:rPr lang="en-US" sz="1400" dirty="0" err="1"/>
              <a:t>etc</a:t>
            </a:r>
            <a:r>
              <a:rPr lang="en-US" sz="1400" dirty="0"/>
              <a:t>… This does not mean that significant people should be left out of the records..</a:t>
            </a:r>
          </a:p>
          <a:p>
            <a:pPr marL="274320" indent="-274320">
              <a:lnSpc>
                <a:spcPct val="110000"/>
              </a:lnSpc>
              <a:spcBef>
                <a:spcPts val="580"/>
              </a:spcBef>
              <a:buFont typeface="Wingdings 2"/>
              <a:buChar char=""/>
              <a:defRPr/>
            </a:pPr>
            <a:r>
              <a:rPr lang="en-US" sz="1400" dirty="0"/>
              <a:t>Client records does not always reflect favorably on the client and actually may be detrimental to the client in a judicial proceeding.  The clinical record should honestly reflect the reality of the counseling experience and should never be constructed or altered to artificially reflect favorably on the client or counselor.  </a:t>
            </a:r>
          </a:p>
        </p:txBody>
      </p:sp>
    </p:spTree>
    <p:extLst>
      <p:ext uri="{BB962C8B-B14F-4D97-AF65-F5344CB8AC3E}">
        <p14:creationId xmlns:p14="http://schemas.microsoft.com/office/powerpoint/2010/main" val="34732790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2" name="Title 1">
            <a:extLst>
              <a:ext uri="{FF2B5EF4-FFF2-40B4-BE49-F238E27FC236}">
                <a16:creationId xmlns:a16="http://schemas.microsoft.com/office/drawing/2014/main" id="{C722262F-61AC-9643-848E-102387970487}"/>
              </a:ext>
            </a:extLst>
          </p:cNvPr>
          <p:cNvSpPr>
            <a:spLocks noGrp="1"/>
          </p:cNvSpPr>
          <p:nvPr>
            <p:ph type="title"/>
          </p:nvPr>
        </p:nvSpPr>
        <p:spPr>
          <a:xfrm>
            <a:off x="641074" y="1419900"/>
            <a:ext cx="2844002" cy="4018201"/>
          </a:xfrm>
        </p:spPr>
        <p:txBody>
          <a:bodyPr>
            <a:normAutofit/>
          </a:bodyPr>
          <a:lstStyle/>
          <a:p>
            <a:pPr algn="l">
              <a:defRPr/>
            </a:pPr>
            <a:r>
              <a:rPr lang="en-US" sz="3400"/>
              <a:t>The Purpose of Client Records</a:t>
            </a:r>
            <a:br>
              <a:rPr lang="en-US" sz="3400"/>
            </a:br>
            <a:r>
              <a:rPr lang="en-US" sz="3400"/>
              <a:t>Risk Management Strategy</a:t>
            </a:r>
          </a:p>
        </p:txBody>
      </p:sp>
      <p:sp>
        <p:nvSpPr>
          <p:cNvPr id="3" name="Content Placeholder 2">
            <a:extLst>
              <a:ext uri="{FF2B5EF4-FFF2-40B4-BE49-F238E27FC236}">
                <a16:creationId xmlns:a16="http://schemas.microsoft.com/office/drawing/2014/main" id="{AC4FD408-4262-6E49-90BD-05F85A7403FD}"/>
              </a:ext>
            </a:extLst>
          </p:cNvPr>
          <p:cNvSpPr>
            <a:spLocks noGrp="1"/>
          </p:cNvSpPr>
          <p:nvPr>
            <p:ph sz="quarter" idx="1"/>
          </p:nvPr>
        </p:nvSpPr>
        <p:spPr>
          <a:xfrm>
            <a:off x="4701008" y="320040"/>
            <a:ext cx="7049032" cy="6202680"/>
          </a:xfrm>
        </p:spPr>
        <p:txBody>
          <a:bodyPr anchor="ctr">
            <a:noAutofit/>
          </a:bodyPr>
          <a:lstStyle/>
          <a:p>
            <a:pPr marL="274320" indent="-274320">
              <a:lnSpc>
                <a:spcPct val="110000"/>
              </a:lnSpc>
              <a:spcBef>
                <a:spcPts val="580"/>
              </a:spcBef>
              <a:buFont typeface="Wingdings 2"/>
              <a:buChar char=""/>
              <a:defRPr/>
            </a:pPr>
            <a:r>
              <a:rPr lang="en-US" sz="1800" dirty="0"/>
              <a:t>Well organized and well documented client counseling records are the most effective tool counselors have for successfully responding to licensing board complaints or threats of malpractice lawsuit.</a:t>
            </a:r>
          </a:p>
          <a:p>
            <a:pPr marL="274320" indent="-274320">
              <a:lnSpc>
                <a:spcPct val="110000"/>
              </a:lnSpc>
              <a:spcBef>
                <a:spcPts val="580"/>
              </a:spcBef>
              <a:buFont typeface="Wingdings 2"/>
              <a:buChar char=""/>
              <a:defRPr/>
            </a:pPr>
            <a:r>
              <a:rPr lang="en-US" sz="1800" dirty="0"/>
              <a:t>If there is a question about what you did or failed to do, there is no documentation in the client records that reflects what the client said/did or documentation that describes your clinical decision making , it can be argued that it never happened.  It would be your word against your client’s word.  </a:t>
            </a:r>
          </a:p>
          <a:p>
            <a:pPr marL="274320" indent="-274320">
              <a:lnSpc>
                <a:spcPct val="110000"/>
              </a:lnSpc>
              <a:spcBef>
                <a:spcPts val="580"/>
              </a:spcBef>
              <a:buFont typeface="Wingdings 2"/>
              <a:buChar char=""/>
              <a:defRPr/>
            </a:pPr>
            <a:r>
              <a:rPr lang="en-US" sz="1800" dirty="0"/>
              <a:t>Counselors are sometimes falsely accused of wrongdoing …sometimes clients legitimately misunderstand our words and intentions, misquote our comments, or misinterpret our actions…the counseling relationship breaks down and the client feels stressed, betrayed, or abandoned.  Documentation is your first and best line of defense.</a:t>
            </a:r>
          </a:p>
          <a:p>
            <a:pPr marL="274320" indent="-274320">
              <a:lnSpc>
                <a:spcPct val="110000"/>
              </a:lnSpc>
              <a:spcBef>
                <a:spcPts val="580"/>
              </a:spcBef>
              <a:buFont typeface="Wingdings 2"/>
              <a:buChar char=""/>
              <a:defRPr/>
            </a:pPr>
            <a:r>
              <a:rPr lang="en-US" sz="1800" dirty="0"/>
              <a:t>The above can most likely happen when high-risk issues such a threats of harm to self or others or transference or countertransference, issues arise</a:t>
            </a:r>
          </a:p>
        </p:txBody>
      </p:sp>
      <p:pic>
        <p:nvPicPr>
          <p:cNvPr id="25" name="Picture 2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223781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81" name="Picture 80">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66D5E087-9F1F-A74C-AE7E-7E76D46F7159}"/>
              </a:ext>
            </a:extLst>
          </p:cNvPr>
          <p:cNvSpPr>
            <a:spLocks noGrp="1"/>
          </p:cNvSpPr>
          <p:nvPr>
            <p:ph type="title"/>
          </p:nvPr>
        </p:nvSpPr>
        <p:spPr>
          <a:xfrm>
            <a:off x="959896" y="960814"/>
            <a:ext cx="2732249" cy="4912936"/>
          </a:xfrm>
        </p:spPr>
        <p:txBody>
          <a:bodyPr anchor="b">
            <a:normAutofit/>
          </a:bodyPr>
          <a:lstStyle/>
          <a:p>
            <a:pPr algn="r">
              <a:defRPr/>
            </a:pPr>
            <a:r>
              <a:rPr lang="en-US" sz="3100">
                <a:solidFill>
                  <a:schemeClr val="bg1"/>
                </a:solidFill>
              </a:rPr>
              <a:t>The Purpose of Client Records</a:t>
            </a:r>
            <a:br>
              <a:rPr lang="en-US" sz="3100">
                <a:solidFill>
                  <a:schemeClr val="bg1"/>
                </a:solidFill>
              </a:rPr>
            </a:br>
            <a:r>
              <a:rPr lang="en-US" sz="3100">
                <a:solidFill>
                  <a:schemeClr val="bg1"/>
                </a:solidFill>
              </a:rPr>
              <a:t>Risk Management Strategy</a:t>
            </a:r>
          </a:p>
        </p:txBody>
      </p:sp>
      <p:sp>
        <p:nvSpPr>
          <p:cNvPr id="51203" name="Content Placeholder 2">
            <a:extLst>
              <a:ext uri="{FF2B5EF4-FFF2-40B4-BE49-F238E27FC236}">
                <a16:creationId xmlns:a16="http://schemas.microsoft.com/office/drawing/2014/main" id="{E00C4A32-2762-0C4E-A084-FE1E55703139}"/>
              </a:ext>
            </a:extLst>
          </p:cNvPr>
          <p:cNvSpPr>
            <a:spLocks noGrp="1"/>
          </p:cNvSpPr>
          <p:nvPr>
            <p:ph sz="quarter" idx="1"/>
          </p:nvPr>
        </p:nvSpPr>
        <p:spPr>
          <a:xfrm>
            <a:off x="4979078" y="167640"/>
            <a:ext cx="6247722" cy="6278880"/>
          </a:xfrm>
        </p:spPr>
        <p:txBody>
          <a:bodyPr anchor="ctr">
            <a:normAutofit/>
          </a:bodyPr>
          <a:lstStyle/>
          <a:p>
            <a:pPr>
              <a:buFont typeface="Wingdings 2" pitchFamily="2" charset="2"/>
              <a:buNone/>
            </a:pPr>
            <a:r>
              <a:rPr lang="en-US" altLang="en-US" dirty="0"/>
              <a:t>Issues that contribute to high risk with clients include:</a:t>
            </a:r>
          </a:p>
          <a:p>
            <a:pPr lvl="2"/>
            <a:r>
              <a:rPr lang="en-US" altLang="en-US" sz="2000" dirty="0"/>
              <a:t>Pregnancy/Abortion</a:t>
            </a:r>
          </a:p>
          <a:p>
            <a:pPr lvl="2"/>
            <a:r>
              <a:rPr lang="en-US" altLang="en-US" sz="2000" dirty="0"/>
              <a:t>Death/harm to others</a:t>
            </a:r>
          </a:p>
          <a:p>
            <a:pPr lvl="2"/>
            <a:r>
              <a:rPr lang="en-US" altLang="en-US" sz="2000" dirty="0"/>
              <a:t>Sexual activities</a:t>
            </a:r>
          </a:p>
          <a:p>
            <a:pPr lvl="2"/>
            <a:r>
              <a:rPr lang="en-US" altLang="en-US" sz="2000" dirty="0"/>
              <a:t>Drug abuse of minors or use of drugs with minors</a:t>
            </a:r>
          </a:p>
          <a:p>
            <a:pPr lvl="2"/>
            <a:r>
              <a:rPr lang="en-US" altLang="en-US" sz="2000" dirty="0"/>
              <a:t>Allegations of child abuse or elder/disabled adult abuse</a:t>
            </a:r>
          </a:p>
          <a:p>
            <a:pPr lvl="2"/>
            <a:r>
              <a:rPr lang="en-US" altLang="en-US" sz="2000" dirty="0"/>
              <a:t>Illegal client actions</a:t>
            </a:r>
          </a:p>
          <a:p>
            <a:pPr lvl="2"/>
            <a:r>
              <a:rPr lang="en-US" altLang="en-US" sz="2000" dirty="0"/>
              <a:t>Infidelity</a:t>
            </a:r>
          </a:p>
          <a:p>
            <a:pPr lvl="2"/>
            <a:r>
              <a:rPr lang="en-US" altLang="en-US" sz="2000" dirty="0"/>
              <a:t>Lack of regard to confidentiality</a:t>
            </a:r>
          </a:p>
        </p:txBody>
      </p:sp>
    </p:spTree>
    <p:extLst>
      <p:ext uri="{BB962C8B-B14F-4D97-AF65-F5344CB8AC3E}">
        <p14:creationId xmlns:p14="http://schemas.microsoft.com/office/powerpoint/2010/main" val="1193908212"/>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39" name="Picture 138">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3" name="Title 2">
            <a:extLst>
              <a:ext uri="{FF2B5EF4-FFF2-40B4-BE49-F238E27FC236}">
                <a16:creationId xmlns:a16="http://schemas.microsoft.com/office/drawing/2014/main" id="{30440FA7-89CA-D049-87C7-184BF95A7544}"/>
              </a:ext>
            </a:extLst>
          </p:cNvPr>
          <p:cNvSpPr>
            <a:spLocks noGrp="1"/>
          </p:cNvSpPr>
          <p:nvPr>
            <p:ph type="title"/>
          </p:nvPr>
        </p:nvSpPr>
        <p:spPr>
          <a:xfrm>
            <a:off x="959896" y="960814"/>
            <a:ext cx="2732249" cy="4912936"/>
          </a:xfrm>
        </p:spPr>
        <p:txBody>
          <a:bodyPr anchor="b">
            <a:normAutofit/>
          </a:bodyPr>
          <a:lstStyle/>
          <a:p>
            <a:pPr algn="r">
              <a:defRPr/>
            </a:pPr>
            <a:r>
              <a:rPr lang="en-US" sz="3700">
                <a:solidFill>
                  <a:schemeClr val="bg1"/>
                </a:solidFill>
              </a:rPr>
              <a:t>A Fiscal Perspective</a:t>
            </a:r>
          </a:p>
        </p:txBody>
      </p:sp>
      <p:sp>
        <p:nvSpPr>
          <p:cNvPr id="53250" name="Content Placeholder 1">
            <a:extLst>
              <a:ext uri="{FF2B5EF4-FFF2-40B4-BE49-F238E27FC236}">
                <a16:creationId xmlns:a16="http://schemas.microsoft.com/office/drawing/2014/main" id="{25861D29-AC7A-AA46-9A11-B49706C2372E}"/>
              </a:ext>
            </a:extLst>
          </p:cNvPr>
          <p:cNvSpPr>
            <a:spLocks noGrp="1"/>
          </p:cNvSpPr>
          <p:nvPr>
            <p:ph idx="1"/>
          </p:nvPr>
        </p:nvSpPr>
        <p:spPr>
          <a:xfrm>
            <a:off x="4979078" y="960814"/>
            <a:ext cx="6247722" cy="4830385"/>
          </a:xfrm>
        </p:spPr>
        <p:txBody>
          <a:bodyPr anchor="ctr">
            <a:normAutofit/>
          </a:bodyPr>
          <a:lstStyle/>
          <a:p>
            <a:pPr>
              <a:buFont typeface="Wingdings 2" pitchFamily="2" charset="2"/>
              <a:buNone/>
            </a:pPr>
            <a:r>
              <a:rPr lang="en-US" altLang="en-US" sz="1800"/>
              <a:t>Other Suggestions for Good Clinical Notes:</a:t>
            </a:r>
          </a:p>
          <a:p>
            <a:pPr>
              <a:buFont typeface="Wingdings 2" pitchFamily="2" charset="2"/>
              <a:buNone/>
            </a:pPr>
            <a:r>
              <a:rPr lang="en-US" altLang="en-US" sz="1800"/>
              <a:t>Connect Interventions to Treatment Notes –put at top of clinical note what treatment goal and intervention being used in a session that directly reflects what you have on the treatment plan.</a:t>
            </a:r>
          </a:p>
          <a:p>
            <a:pPr>
              <a:buFont typeface="Wingdings 2" pitchFamily="2" charset="2"/>
              <a:buNone/>
            </a:pPr>
            <a:r>
              <a:rPr lang="en-US" altLang="en-US" sz="1800"/>
              <a:t>Use terminology that reflect treatment plan words:  aggression, anxiety, depression, hostility, isolation, medication, dependence, or rationalization.  The payer service definitions must align.</a:t>
            </a:r>
          </a:p>
          <a:p>
            <a:pPr>
              <a:buFont typeface="Wingdings 2" pitchFamily="2" charset="2"/>
              <a:buNone/>
            </a:pPr>
            <a:r>
              <a:rPr lang="en-US" altLang="en-US" sz="1800"/>
              <a:t>List specific behaviors that correlate with the following words used:  abusive, argumentative, or dangerous.</a:t>
            </a:r>
          </a:p>
        </p:txBody>
      </p:sp>
    </p:spTree>
    <p:extLst>
      <p:ext uri="{BB962C8B-B14F-4D97-AF65-F5344CB8AC3E}">
        <p14:creationId xmlns:p14="http://schemas.microsoft.com/office/powerpoint/2010/main" val="6996632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54274" name="Title 1">
            <a:extLst>
              <a:ext uri="{FF2B5EF4-FFF2-40B4-BE49-F238E27FC236}">
                <a16:creationId xmlns:a16="http://schemas.microsoft.com/office/drawing/2014/main" id="{48D5FF00-B3E6-0746-B113-6F032ED6608F}"/>
              </a:ext>
            </a:extLst>
          </p:cNvPr>
          <p:cNvSpPr>
            <a:spLocks noGrp="1"/>
          </p:cNvSpPr>
          <p:nvPr>
            <p:ph type="title"/>
          </p:nvPr>
        </p:nvSpPr>
        <p:spPr>
          <a:xfrm>
            <a:off x="959896" y="960814"/>
            <a:ext cx="2732249" cy="4912936"/>
          </a:xfrm>
        </p:spPr>
        <p:txBody>
          <a:bodyPr anchor="b">
            <a:normAutofit/>
          </a:bodyPr>
          <a:lstStyle/>
          <a:p>
            <a:pPr algn="r"/>
            <a:r>
              <a:rPr lang="en-US" altLang="en-US" sz="3700">
                <a:solidFill>
                  <a:schemeClr val="bg1"/>
                </a:solidFill>
              </a:rPr>
              <a:t>Legal Perspective: </a:t>
            </a:r>
            <a:br>
              <a:rPr lang="en-US" altLang="en-US" sz="3700">
                <a:solidFill>
                  <a:schemeClr val="bg1"/>
                </a:solidFill>
              </a:rPr>
            </a:br>
            <a:r>
              <a:rPr lang="en-US" altLang="en-US" sz="3700">
                <a:solidFill>
                  <a:schemeClr val="bg1"/>
                </a:solidFill>
              </a:rPr>
              <a:t>The Record as Legal Defense</a:t>
            </a:r>
          </a:p>
        </p:txBody>
      </p:sp>
      <p:sp>
        <p:nvSpPr>
          <p:cNvPr id="54275" name="Content Placeholder 2">
            <a:extLst>
              <a:ext uri="{FF2B5EF4-FFF2-40B4-BE49-F238E27FC236}">
                <a16:creationId xmlns:a16="http://schemas.microsoft.com/office/drawing/2014/main" id="{5C8706B8-0D8F-CC4D-9CE8-EE718E31D610}"/>
              </a:ext>
            </a:extLst>
          </p:cNvPr>
          <p:cNvSpPr>
            <a:spLocks noGrp="1"/>
          </p:cNvSpPr>
          <p:nvPr>
            <p:ph idx="1"/>
          </p:nvPr>
        </p:nvSpPr>
        <p:spPr>
          <a:xfrm>
            <a:off x="4511040" y="335280"/>
            <a:ext cx="7193280" cy="6156960"/>
          </a:xfrm>
        </p:spPr>
        <p:txBody>
          <a:bodyPr anchor="ctr">
            <a:normAutofit/>
          </a:bodyPr>
          <a:lstStyle/>
          <a:p>
            <a:pPr>
              <a:buFont typeface="Wingdings 2" pitchFamily="2" charset="2"/>
              <a:buNone/>
            </a:pPr>
            <a:r>
              <a:rPr lang="en-US" altLang="en-US" dirty="0"/>
              <a:t>The question to be most concerned about is “is the record going to help you or a lawyer who is looking for inadequate, vague, or conflicting information or evidence of unethical conduct?”</a:t>
            </a:r>
          </a:p>
          <a:p>
            <a:pPr>
              <a:buFont typeface="Wingdings 2" pitchFamily="2" charset="2"/>
              <a:buNone/>
            </a:pPr>
            <a:r>
              <a:rPr lang="en-US" altLang="en-US" dirty="0"/>
              <a:t>Conflicting Principles:</a:t>
            </a:r>
          </a:p>
          <a:p>
            <a:r>
              <a:rPr lang="en-US" altLang="en-US" dirty="0"/>
              <a:t>Clients’ right to privacy vs. public safety</a:t>
            </a:r>
          </a:p>
          <a:p>
            <a:r>
              <a:rPr lang="en-US" altLang="en-US" dirty="0"/>
              <a:t>Clients’ rights to service in least restrictive setting vs. providing a safe environment for client</a:t>
            </a:r>
          </a:p>
          <a:p>
            <a:r>
              <a:rPr lang="en-US" altLang="en-US" dirty="0"/>
              <a:t>Clients’ right to die vs. counselors’ duty to save lives</a:t>
            </a:r>
          </a:p>
        </p:txBody>
      </p:sp>
    </p:spTree>
    <p:extLst>
      <p:ext uri="{BB962C8B-B14F-4D97-AF65-F5344CB8AC3E}">
        <p14:creationId xmlns:p14="http://schemas.microsoft.com/office/powerpoint/2010/main" val="71619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55298" name="Title 1">
            <a:extLst>
              <a:ext uri="{FF2B5EF4-FFF2-40B4-BE49-F238E27FC236}">
                <a16:creationId xmlns:a16="http://schemas.microsoft.com/office/drawing/2014/main" id="{44D865A7-8009-0040-93D0-884AFD611FA8}"/>
              </a:ext>
            </a:extLst>
          </p:cNvPr>
          <p:cNvSpPr>
            <a:spLocks noGrp="1"/>
          </p:cNvSpPr>
          <p:nvPr>
            <p:ph type="title"/>
          </p:nvPr>
        </p:nvSpPr>
        <p:spPr>
          <a:xfrm>
            <a:off x="959896" y="960814"/>
            <a:ext cx="2732249" cy="4912936"/>
          </a:xfrm>
        </p:spPr>
        <p:txBody>
          <a:bodyPr anchor="b">
            <a:normAutofit/>
          </a:bodyPr>
          <a:lstStyle/>
          <a:p>
            <a:pPr algn="r"/>
            <a:r>
              <a:rPr lang="en-US" altLang="en-US" sz="3400">
                <a:solidFill>
                  <a:schemeClr val="bg1"/>
                </a:solidFill>
              </a:rPr>
              <a:t>Legal Perspective:</a:t>
            </a:r>
            <a:br>
              <a:rPr lang="en-US" altLang="en-US" sz="3400">
                <a:solidFill>
                  <a:schemeClr val="bg1"/>
                </a:solidFill>
              </a:rPr>
            </a:br>
            <a:r>
              <a:rPr lang="en-US" altLang="en-US" sz="3400">
                <a:solidFill>
                  <a:schemeClr val="bg1"/>
                </a:solidFill>
              </a:rPr>
              <a:t>8 Ways to Guarantee a Lawsuit</a:t>
            </a:r>
            <a:br>
              <a:rPr lang="en-US" altLang="en-US" sz="3400">
                <a:solidFill>
                  <a:schemeClr val="bg1"/>
                </a:solidFill>
              </a:rPr>
            </a:br>
            <a:r>
              <a:rPr lang="en-US" altLang="en-US" sz="3400">
                <a:solidFill>
                  <a:schemeClr val="bg1"/>
                </a:solidFill>
              </a:rPr>
              <a:t>or Allegations of Unethical Conduct</a:t>
            </a:r>
          </a:p>
        </p:txBody>
      </p:sp>
      <p:sp>
        <p:nvSpPr>
          <p:cNvPr id="3" name="Content Placeholder 2">
            <a:extLst>
              <a:ext uri="{FF2B5EF4-FFF2-40B4-BE49-F238E27FC236}">
                <a16:creationId xmlns:a16="http://schemas.microsoft.com/office/drawing/2014/main" id="{447EBF52-CEC5-7F40-93E2-92D7A9A1B400}"/>
              </a:ext>
            </a:extLst>
          </p:cNvPr>
          <p:cNvSpPr>
            <a:spLocks noGrp="1"/>
          </p:cNvSpPr>
          <p:nvPr>
            <p:ph idx="1"/>
          </p:nvPr>
        </p:nvSpPr>
        <p:spPr>
          <a:xfrm>
            <a:off x="4979078" y="960814"/>
            <a:ext cx="6247722" cy="4830385"/>
          </a:xfrm>
        </p:spPr>
        <p:txBody>
          <a:bodyPr anchor="ctr">
            <a:normAutofit/>
          </a:bodyPr>
          <a:lstStyle/>
          <a:p>
            <a:pPr marL="514350" indent="-514350">
              <a:lnSpc>
                <a:spcPct val="110000"/>
              </a:lnSpc>
              <a:buClr>
                <a:schemeClr val="accent3"/>
              </a:buClr>
              <a:buFont typeface="+mj-lt"/>
              <a:buAutoNum type="arabicPeriod"/>
              <a:defRPr/>
            </a:pPr>
            <a:r>
              <a:rPr lang="en-US" sz="1700"/>
              <a:t>Document that something needs to be done, then don’t do it</a:t>
            </a:r>
          </a:p>
          <a:p>
            <a:pPr marL="514350" indent="-514350">
              <a:lnSpc>
                <a:spcPct val="110000"/>
              </a:lnSpc>
              <a:buClr>
                <a:schemeClr val="accent3"/>
              </a:buClr>
              <a:buFont typeface="+mj-lt"/>
              <a:buAutoNum type="arabicPeriod"/>
              <a:defRPr/>
            </a:pPr>
            <a:r>
              <a:rPr lang="en-US" sz="1700"/>
              <a:t>Do not keep records current</a:t>
            </a:r>
          </a:p>
          <a:p>
            <a:pPr marL="514350" indent="-514350">
              <a:lnSpc>
                <a:spcPct val="110000"/>
              </a:lnSpc>
              <a:buClr>
                <a:schemeClr val="accent3"/>
              </a:buClr>
              <a:buFont typeface="+mj-lt"/>
              <a:buAutoNum type="arabicPeriod"/>
              <a:defRPr/>
            </a:pPr>
            <a:r>
              <a:rPr lang="en-US" sz="1700"/>
              <a:t>Do not obtain complete assessments or develop a comprehensive treatment plan</a:t>
            </a:r>
          </a:p>
          <a:p>
            <a:pPr marL="514350" indent="-514350">
              <a:lnSpc>
                <a:spcPct val="110000"/>
              </a:lnSpc>
              <a:buClr>
                <a:schemeClr val="accent3"/>
              </a:buClr>
              <a:buFont typeface="+mj-lt"/>
              <a:buAutoNum type="arabicPeriod"/>
              <a:defRPr/>
            </a:pPr>
            <a:r>
              <a:rPr lang="en-US" sz="1700"/>
              <a:t>Establish policies &amp; procedures and then don’t follow them</a:t>
            </a:r>
          </a:p>
          <a:p>
            <a:pPr marL="514350" indent="-514350">
              <a:lnSpc>
                <a:spcPct val="110000"/>
              </a:lnSpc>
              <a:buClr>
                <a:schemeClr val="accent3"/>
              </a:buClr>
              <a:buFont typeface="+mj-lt"/>
              <a:buAutoNum type="arabicPeriod"/>
              <a:defRPr/>
            </a:pPr>
            <a:r>
              <a:rPr lang="en-US" sz="1700"/>
              <a:t>Do not review or audit your records</a:t>
            </a:r>
          </a:p>
          <a:p>
            <a:pPr marL="514350" indent="-514350">
              <a:lnSpc>
                <a:spcPct val="110000"/>
              </a:lnSpc>
              <a:buClr>
                <a:schemeClr val="accent3"/>
              </a:buClr>
              <a:buFont typeface="+mj-lt"/>
              <a:buAutoNum type="arabicPeriod"/>
              <a:defRPr/>
            </a:pPr>
            <a:r>
              <a:rPr lang="en-US" sz="1700"/>
              <a:t>Nurture a dependent relationship and then cut it off abruptly</a:t>
            </a:r>
          </a:p>
          <a:p>
            <a:pPr marL="514350" indent="-514350">
              <a:lnSpc>
                <a:spcPct val="110000"/>
              </a:lnSpc>
              <a:buClr>
                <a:schemeClr val="accent3"/>
              </a:buClr>
              <a:buFont typeface="+mj-lt"/>
              <a:buAutoNum type="arabicPeriod"/>
              <a:defRPr/>
            </a:pPr>
            <a:r>
              <a:rPr lang="en-US" sz="1700"/>
              <a:t>Combine a suicidal client with a provider with a reputation for sexual impropriety</a:t>
            </a:r>
          </a:p>
          <a:p>
            <a:pPr marL="514350" indent="-514350">
              <a:lnSpc>
                <a:spcPct val="110000"/>
              </a:lnSpc>
              <a:buClr>
                <a:schemeClr val="accent3"/>
              </a:buClr>
              <a:buFont typeface="+mj-lt"/>
              <a:buAutoNum type="arabicPeriod"/>
              <a:defRPr/>
            </a:pPr>
            <a:r>
              <a:rPr lang="en-US" sz="1700"/>
              <a:t>Ignore your code of ethics</a:t>
            </a:r>
          </a:p>
          <a:p>
            <a:pPr marL="514350" indent="-514350">
              <a:lnSpc>
                <a:spcPct val="110000"/>
              </a:lnSpc>
              <a:buClr>
                <a:schemeClr val="accent3"/>
              </a:buClr>
              <a:buFont typeface="+mj-lt"/>
              <a:buAutoNum type="arabicPeriod"/>
              <a:defRPr/>
            </a:pPr>
            <a:endParaRPr lang="en-US" sz="1700"/>
          </a:p>
          <a:p>
            <a:pPr marL="514350" indent="-514350">
              <a:lnSpc>
                <a:spcPct val="110000"/>
              </a:lnSpc>
              <a:buClr>
                <a:schemeClr val="accent3"/>
              </a:buClr>
              <a:buFont typeface="+mj-lt"/>
              <a:buAutoNum type="arabicPeriod"/>
              <a:defRPr/>
            </a:pPr>
            <a:endParaRPr lang="en-US" sz="1700"/>
          </a:p>
          <a:p>
            <a:pPr marL="514350" indent="-514350">
              <a:lnSpc>
                <a:spcPct val="110000"/>
              </a:lnSpc>
              <a:buClr>
                <a:schemeClr val="accent3"/>
              </a:buClr>
              <a:buFont typeface="+mj-lt"/>
              <a:buAutoNum type="arabicPeriod"/>
              <a:defRPr/>
            </a:pPr>
            <a:endParaRPr lang="en-US" sz="1700"/>
          </a:p>
        </p:txBody>
      </p:sp>
    </p:spTree>
    <p:extLst>
      <p:ext uri="{BB962C8B-B14F-4D97-AF65-F5344CB8AC3E}">
        <p14:creationId xmlns:p14="http://schemas.microsoft.com/office/powerpoint/2010/main" val="316651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dirty="0"/>
          </a:p>
        </p:txBody>
      </p:sp>
      <p:sp>
        <p:nvSpPr>
          <p:cNvPr id="7170" name="Title 1">
            <a:extLst>
              <a:ext uri="{FF2B5EF4-FFF2-40B4-BE49-F238E27FC236}">
                <a16:creationId xmlns:a16="http://schemas.microsoft.com/office/drawing/2014/main" id="{8216524F-BF3E-1142-9EEC-29375946DEB9}"/>
              </a:ext>
            </a:extLst>
          </p:cNvPr>
          <p:cNvSpPr>
            <a:spLocks noGrp="1"/>
          </p:cNvSpPr>
          <p:nvPr>
            <p:ph type="title"/>
          </p:nvPr>
        </p:nvSpPr>
        <p:spPr>
          <a:xfrm>
            <a:off x="641074" y="1588878"/>
            <a:ext cx="2844002" cy="3680244"/>
          </a:xfrm>
        </p:spPr>
        <p:txBody>
          <a:bodyPr>
            <a:normAutofit/>
          </a:bodyPr>
          <a:lstStyle/>
          <a:p>
            <a:pPr algn="l" eaLnBrk="1" hangingPunct="1"/>
            <a:r>
              <a:rPr lang="en-US" altLang="en-US" sz="3700" dirty="0">
                <a:solidFill>
                  <a:srgbClr val="FFFFFF"/>
                </a:solidFill>
              </a:rPr>
              <a:t>How Our Profession Emerged</a:t>
            </a:r>
          </a:p>
        </p:txBody>
      </p:sp>
      <p:pic>
        <p:nvPicPr>
          <p:cNvPr id="75" name="Picture 7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987CA686-3F29-304B-BD7C-540B2887A75C}"/>
              </a:ext>
            </a:extLst>
          </p:cNvPr>
          <p:cNvSpPr>
            <a:spLocks noGrp="1"/>
          </p:cNvSpPr>
          <p:nvPr>
            <p:ph sz="quarter" idx="1"/>
          </p:nvPr>
        </p:nvSpPr>
        <p:spPr>
          <a:xfrm>
            <a:off x="4634794" y="1049695"/>
            <a:ext cx="6642806" cy="4758611"/>
          </a:xfrm>
        </p:spPr>
        <p:txBody>
          <a:bodyPr anchor="ctr">
            <a:normAutofit/>
          </a:bodyPr>
          <a:lstStyle/>
          <a:p>
            <a:pPr marL="274320" indent="-274320">
              <a:lnSpc>
                <a:spcPct val="110000"/>
              </a:lnSpc>
              <a:spcBef>
                <a:spcPts val="580"/>
              </a:spcBef>
              <a:buNone/>
              <a:defRPr/>
            </a:pPr>
            <a:r>
              <a:rPr lang="en-US" sz="1600" dirty="0"/>
              <a:t>Counseling as a profession has struggled to become part of the Mental Health Practitioners as a separate and distinct identity.</a:t>
            </a:r>
          </a:p>
          <a:p>
            <a:pPr marL="274320" indent="-274320">
              <a:lnSpc>
                <a:spcPct val="110000"/>
              </a:lnSpc>
              <a:spcBef>
                <a:spcPts val="580"/>
              </a:spcBef>
              <a:buNone/>
              <a:defRPr/>
            </a:pPr>
            <a:r>
              <a:rPr lang="en-US" sz="1600" dirty="0"/>
              <a:t>ACA was born from the American Personnel and Guidance Association and accomplished the following:	</a:t>
            </a:r>
          </a:p>
          <a:p>
            <a:pPr marL="274320" indent="-274320">
              <a:lnSpc>
                <a:spcPct val="110000"/>
              </a:lnSpc>
              <a:spcBef>
                <a:spcPts val="580"/>
              </a:spcBef>
              <a:buFont typeface="Wingdings 2"/>
              <a:buChar char=""/>
              <a:defRPr/>
            </a:pPr>
            <a:r>
              <a:rPr lang="en-US" sz="1600" dirty="0"/>
              <a:t>Code of Ethics			</a:t>
            </a:r>
          </a:p>
          <a:p>
            <a:pPr marL="274320" indent="-274320">
              <a:lnSpc>
                <a:spcPct val="110000"/>
              </a:lnSpc>
              <a:spcBef>
                <a:spcPts val="580"/>
              </a:spcBef>
              <a:buFont typeface="Wingdings 2"/>
              <a:buChar char=""/>
              <a:defRPr/>
            </a:pPr>
            <a:r>
              <a:rPr lang="en-US" sz="1600" dirty="0"/>
              <a:t>Interest Divisions</a:t>
            </a:r>
          </a:p>
          <a:p>
            <a:pPr marL="274320" indent="-274320">
              <a:lnSpc>
                <a:spcPct val="110000"/>
              </a:lnSpc>
              <a:spcBef>
                <a:spcPts val="580"/>
              </a:spcBef>
              <a:buFont typeface="Wingdings 2"/>
              <a:buChar char=""/>
              <a:defRPr/>
            </a:pPr>
            <a:r>
              <a:rPr lang="en-US" sz="1600" dirty="0"/>
              <a:t>Professional Development</a:t>
            </a:r>
          </a:p>
          <a:p>
            <a:pPr marL="274320" indent="-274320">
              <a:lnSpc>
                <a:spcPct val="110000"/>
              </a:lnSpc>
              <a:spcBef>
                <a:spcPts val="580"/>
              </a:spcBef>
              <a:buFont typeface="Wingdings 2"/>
              <a:buChar char=""/>
              <a:defRPr/>
            </a:pPr>
            <a:r>
              <a:rPr lang="en-US" sz="1600" dirty="0"/>
              <a:t>Training Standards (CACREP)</a:t>
            </a:r>
          </a:p>
          <a:p>
            <a:pPr marL="274320" indent="-274320">
              <a:lnSpc>
                <a:spcPct val="110000"/>
              </a:lnSpc>
              <a:spcBef>
                <a:spcPts val="580"/>
              </a:spcBef>
              <a:buFont typeface="Wingdings 2"/>
              <a:buChar char=""/>
              <a:defRPr/>
            </a:pPr>
            <a:r>
              <a:rPr lang="en-US" sz="1600" dirty="0"/>
              <a:t>National Certification</a:t>
            </a:r>
          </a:p>
          <a:p>
            <a:pPr marL="274320" indent="-274320">
              <a:lnSpc>
                <a:spcPct val="110000"/>
              </a:lnSpc>
              <a:spcBef>
                <a:spcPts val="580"/>
              </a:spcBef>
              <a:buFont typeface="Wingdings 2"/>
              <a:buChar char=""/>
              <a:defRPr/>
            </a:pPr>
            <a:r>
              <a:rPr lang="en-US" sz="1600" dirty="0"/>
              <a:t>State Licensing</a:t>
            </a:r>
          </a:p>
          <a:p>
            <a:pPr marL="274320" indent="-274320">
              <a:lnSpc>
                <a:spcPct val="110000"/>
              </a:lnSpc>
              <a:spcBef>
                <a:spcPts val="580"/>
              </a:spcBef>
              <a:buFont typeface="Wingdings 2"/>
              <a:buChar char=""/>
              <a:defRPr/>
            </a:pPr>
            <a:r>
              <a:rPr lang="en-US" sz="1600" dirty="0"/>
              <a:t>The first success for licensure came in 1976, when the state of VA licensed professional counselors.  the District of Columbia and Puerto Rica have licensed the title and or practice activities of professional counselors. </a:t>
            </a:r>
          </a:p>
          <a:p>
            <a:pPr marL="274320" indent="-274320">
              <a:lnSpc>
                <a:spcPct val="110000"/>
              </a:lnSpc>
              <a:spcBef>
                <a:spcPts val="580"/>
              </a:spcBef>
              <a:buNone/>
              <a:defRPr/>
            </a:pPr>
            <a:endParaRPr lang="en-US" sz="1600" dirty="0"/>
          </a:p>
        </p:txBody>
      </p:sp>
      <p:pic>
        <p:nvPicPr>
          <p:cNvPr id="77" name="Picture 7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74882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422C5127-2637-3F41-8689-A8F2AB0E5354}"/>
              </a:ext>
            </a:extLst>
          </p:cNvPr>
          <p:cNvSpPr>
            <a:spLocks noGrp="1"/>
          </p:cNvSpPr>
          <p:nvPr>
            <p:ph type="title"/>
          </p:nvPr>
        </p:nvSpPr>
        <p:spPr>
          <a:xfrm>
            <a:off x="959896" y="960814"/>
            <a:ext cx="2732249" cy="4912936"/>
          </a:xfrm>
        </p:spPr>
        <p:txBody>
          <a:bodyPr anchor="b">
            <a:normAutofit/>
          </a:bodyPr>
          <a:lstStyle/>
          <a:p>
            <a:pPr algn="r">
              <a:defRPr/>
            </a:pPr>
            <a:r>
              <a:rPr lang="en-US" sz="3100">
                <a:solidFill>
                  <a:schemeClr val="bg1"/>
                </a:solidFill>
              </a:rPr>
              <a:t>The Purpose of Client Records</a:t>
            </a:r>
            <a:br>
              <a:rPr lang="en-US" sz="3100">
                <a:solidFill>
                  <a:schemeClr val="bg1"/>
                </a:solidFill>
              </a:rPr>
            </a:br>
            <a:r>
              <a:rPr lang="en-US" sz="3100">
                <a:solidFill>
                  <a:schemeClr val="bg1"/>
                </a:solidFill>
              </a:rPr>
              <a:t>Clinical Management</a:t>
            </a:r>
          </a:p>
        </p:txBody>
      </p:sp>
      <p:sp>
        <p:nvSpPr>
          <p:cNvPr id="3" name="Content Placeholder 2">
            <a:extLst>
              <a:ext uri="{FF2B5EF4-FFF2-40B4-BE49-F238E27FC236}">
                <a16:creationId xmlns:a16="http://schemas.microsoft.com/office/drawing/2014/main" id="{26B591DD-D9CA-FD4D-B00F-92B87D7AFBB9}"/>
              </a:ext>
            </a:extLst>
          </p:cNvPr>
          <p:cNvSpPr>
            <a:spLocks noGrp="1"/>
          </p:cNvSpPr>
          <p:nvPr>
            <p:ph sz="quarter" idx="1"/>
          </p:nvPr>
        </p:nvSpPr>
        <p:spPr>
          <a:xfrm>
            <a:off x="5054265" y="960814"/>
            <a:ext cx="6247722" cy="5593079"/>
          </a:xfrm>
        </p:spPr>
        <p:txBody>
          <a:bodyPr anchor="ctr">
            <a:noAutofit/>
          </a:bodyPr>
          <a:lstStyle/>
          <a:p>
            <a:pPr marL="274320" indent="-274320">
              <a:lnSpc>
                <a:spcPct val="110000"/>
              </a:lnSpc>
              <a:spcBef>
                <a:spcPts val="580"/>
              </a:spcBef>
              <a:buNone/>
              <a:defRPr/>
            </a:pPr>
            <a:r>
              <a:rPr lang="en-US" sz="1800" dirty="0"/>
              <a:t>The purpose of client records and documentation of counseling services can be divided into four broad and overlapping categories:</a:t>
            </a:r>
          </a:p>
          <a:p>
            <a:pPr marL="514350" indent="-514350">
              <a:lnSpc>
                <a:spcPct val="110000"/>
              </a:lnSpc>
              <a:spcBef>
                <a:spcPts val="580"/>
              </a:spcBef>
              <a:buFont typeface="+mj-lt"/>
              <a:buAutoNum type="arabicPeriod"/>
              <a:defRPr/>
            </a:pPr>
            <a:r>
              <a:rPr lang="en-US" sz="1800" b="1" dirty="0"/>
              <a:t>Clinical Management</a:t>
            </a:r>
            <a:r>
              <a:rPr lang="en-US" sz="1800" dirty="0"/>
              <a:t>-how records and documentation serve to assist the practitioner in providing quality care for the client.</a:t>
            </a:r>
          </a:p>
          <a:p>
            <a:pPr marL="514350" indent="-514350">
              <a:lnSpc>
                <a:spcPct val="110000"/>
              </a:lnSpc>
              <a:spcBef>
                <a:spcPts val="580"/>
              </a:spcBef>
              <a:buFont typeface="+mj-lt"/>
              <a:buAutoNum type="arabicPeriod"/>
              <a:defRPr/>
            </a:pPr>
            <a:r>
              <a:rPr lang="en-US" sz="1800" b="1" dirty="0"/>
              <a:t>Legal Implications for the Client </a:t>
            </a:r>
            <a:r>
              <a:rPr lang="en-US" sz="1800" dirty="0"/>
              <a:t>–how records and documentation can serve the client who is involved or becomes involved in judicial proceeding</a:t>
            </a:r>
          </a:p>
          <a:p>
            <a:pPr marL="514350" indent="-514350">
              <a:lnSpc>
                <a:spcPct val="110000"/>
              </a:lnSpc>
              <a:spcBef>
                <a:spcPts val="580"/>
              </a:spcBef>
              <a:buFont typeface="+mj-lt"/>
              <a:buAutoNum type="arabicPeriod"/>
              <a:defRPr/>
            </a:pPr>
            <a:r>
              <a:rPr lang="en-US" sz="1800" b="1" dirty="0"/>
              <a:t>Protection of Health Information – </a:t>
            </a:r>
            <a:r>
              <a:rPr lang="en-US" sz="1800" dirty="0"/>
              <a:t>how HIPAA regulations have defined record keeping and appropriate use and disclosure of information</a:t>
            </a:r>
          </a:p>
          <a:p>
            <a:pPr marL="514350" indent="-514350">
              <a:lnSpc>
                <a:spcPct val="110000"/>
              </a:lnSpc>
              <a:spcBef>
                <a:spcPts val="580"/>
              </a:spcBef>
              <a:buFont typeface="+mj-lt"/>
              <a:buAutoNum type="arabicPeriod"/>
              <a:defRPr/>
            </a:pPr>
            <a:r>
              <a:rPr lang="en-US" sz="1800" b="1" dirty="0"/>
              <a:t>Risk Management for Counselors –</a:t>
            </a:r>
            <a:r>
              <a:rPr lang="en-US" sz="1800" dirty="0"/>
              <a:t> how records and clinical documentation can serve as a risk management strategy to help protect counselors from licensure board complaints and lawsuits.</a:t>
            </a:r>
            <a:endParaRPr lang="en-US" sz="1800" b="1" dirty="0"/>
          </a:p>
          <a:p>
            <a:pPr marL="514350" indent="-514350">
              <a:lnSpc>
                <a:spcPct val="110000"/>
              </a:lnSpc>
              <a:spcBef>
                <a:spcPts val="580"/>
              </a:spcBef>
              <a:buFont typeface="+mj-lt"/>
              <a:buAutoNum type="arabicPeriod"/>
              <a:defRPr/>
            </a:pPr>
            <a:endParaRPr lang="en-US" sz="1800" b="1" dirty="0"/>
          </a:p>
          <a:p>
            <a:pPr marL="514350" indent="-514350">
              <a:lnSpc>
                <a:spcPct val="110000"/>
              </a:lnSpc>
              <a:spcBef>
                <a:spcPts val="580"/>
              </a:spcBef>
              <a:buFont typeface="+mj-lt"/>
              <a:buAutoNum type="arabicPeriod"/>
              <a:defRPr/>
            </a:pPr>
            <a:endParaRPr lang="en-US" sz="1800" dirty="0"/>
          </a:p>
          <a:p>
            <a:pPr marL="274320" indent="-274320">
              <a:lnSpc>
                <a:spcPct val="110000"/>
              </a:lnSpc>
              <a:spcBef>
                <a:spcPts val="580"/>
              </a:spcBef>
              <a:buNone/>
              <a:defRPr/>
            </a:pPr>
            <a:endParaRPr lang="en-US" sz="1800" dirty="0"/>
          </a:p>
        </p:txBody>
      </p:sp>
    </p:spTree>
    <p:extLst>
      <p:ext uri="{BB962C8B-B14F-4D97-AF65-F5344CB8AC3E}">
        <p14:creationId xmlns:p14="http://schemas.microsoft.com/office/powerpoint/2010/main" val="13020991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57348" name="Rectangle 70">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9" name="Rectangle 72">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57350" name="Picture 74">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3" name="Title 2">
            <a:extLst>
              <a:ext uri="{FF2B5EF4-FFF2-40B4-BE49-F238E27FC236}">
                <a16:creationId xmlns:a16="http://schemas.microsoft.com/office/drawing/2014/main" id="{02D7D93D-75B6-4E4E-AAD6-075B5852309B}"/>
              </a:ext>
            </a:extLst>
          </p:cNvPr>
          <p:cNvSpPr>
            <a:spLocks noGrp="1"/>
          </p:cNvSpPr>
          <p:nvPr>
            <p:ph type="title"/>
          </p:nvPr>
        </p:nvSpPr>
        <p:spPr>
          <a:xfrm>
            <a:off x="959896" y="960814"/>
            <a:ext cx="2732249" cy="4912936"/>
          </a:xfrm>
        </p:spPr>
        <p:txBody>
          <a:bodyPr anchor="b">
            <a:normAutofit/>
          </a:bodyPr>
          <a:lstStyle/>
          <a:p>
            <a:pPr algn="r">
              <a:defRPr/>
            </a:pPr>
            <a:r>
              <a:rPr lang="en-US" sz="4000">
                <a:solidFill>
                  <a:schemeClr val="bg1"/>
                </a:solidFill>
              </a:rPr>
              <a:t>Ethical Billing Practices</a:t>
            </a:r>
          </a:p>
        </p:txBody>
      </p:sp>
      <p:sp>
        <p:nvSpPr>
          <p:cNvPr id="57346" name="Content Placeholder 1">
            <a:extLst>
              <a:ext uri="{FF2B5EF4-FFF2-40B4-BE49-F238E27FC236}">
                <a16:creationId xmlns:a16="http://schemas.microsoft.com/office/drawing/2014/main" id="{B77D316C-434E-E843-A127-FF4A0153F1DB}"/>
              </a:ext>
            </a:extLst>
          </p:cNvPr>
          <p:cNvSpPr>
            <a:spLocks noGrp="1"/>
          </p:cNvSpPr>
          <p:nvPr>
            <p:ph idx="1"/>
          </p:nvPr>
        </p:nvSpPr>
        <p:spPr>
          <a:xfrm>
            <a:off x="4979078" y="960814"/>
            <a:ext cx="6247722" cy="4830385"/>
          </a:xfrm>
        </p:spPr>
        <p:txBody>
          <a:bodyPr anchor="ctr">
            <a:normAutofit/>
          </a:bodyPr>
          <a:lstStyle/>
          <a:p>
            <a:r>
              <a:rPr lang="en-US" altLang="en-US" sz="1800"/>
              <a:t>Never bill for services you did not provide. Never embellish or lie in a note for the purpose of making it appear that a billable service was rendered –if you did not do it! The note must be an accurate reflection of the service you provided</a:t>
            </a:r>
          </a:p>
          <a:p>
            <a:r>
              <a:rPr lang="en-US" altLang="en-US" sz="1800"/>
              <a:t>Do not provide a 40 minute service and bill for one hour, unless you have an authorized procedure explaining when billed time is rounded up or rounded down.  List start and stop time on note.</a:t>
            </a:r>
          </a:p>
          <a:p>
            <a:r>
              <a:rPr lang="en-US" altLang="en-US" sz="1800"/>
              <a:t>Services provided by counselor should not be billed as a service provided by a psychiatrist in order to obtain a higher rate of reimbursement.</a:t>
            </a:r>
          </a:p>
        </p:txBody>
      </p:sp>
    </p:spTree>
    <p:extLst>
      <p:ext uri="{BB962C8B-B14F-4D97-AF65-F5344CB8AC3E}">
        <p14:creationId xmlns:p14="http://schemas.microsoft.com/office/powerpoint/2010/main" val="2936938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58371" name="Title 2">
            <a:extLst>
              <a:ext uri="{FF2B5EF4-FFF2-40B4-BE49-F238E27FC236}">
                <a16:creationId xmlns:a16="http://schemas.microsoft.com/office/drawing/2014/main" id="{250E0E38-A41B-7647-8F71-74D36D39549E}"/>
              </a:ext>
            </a:extLst>
          </p:cNvPr>
          <p:cNvSpPr>
            <a:spLocks noGrp="1"/>
          </p:cNvSpPr>
          <p:nvPr>
            <p:ph type="title"/>
          </p:nvPr>
        </p:nvSpPr>
        <p:spPr>
          <a:xfrm>
            <a:off x="959896" y="960814"/>
            <a:ext cx="2732249" cy="4912936"/>
          </a:xfrm>
        </p:spPr>
        <p:txBody>
          <a:bodyPr anchor="b">
            <a:normAutofit/>
          </a:bodyPr>
          <a:lstStyle/>
          <a:p>
            <a:pPr algn="r"/>
            <a:r>
              <a:rPr lang="en-US" altLang="en-US" sz="3700">
                <a:solidFill>
                  <a:schemeClr val="bg1"/>
                </a:solidFill>
              </a:rPr>
              <a:t>A Client’s Perspective</a:t>
            </a:r>
          </a:p>
        </p:txBody>
      </p:sp>
      <p:sp>
        <p:nvSpPr>
          <p:cNvPr id="58370" name="Content Placeholder 1">
            <a:extLst>
              <a:ext uri="{FF2B5EF4-FFF2-40B4-BE49-F238E27FC236}">
                <a16:creationId xmlns:a16="http://schemas.microsoft.com/office/drawing/2014/main" id="{A8DC062B-C838-C140-A48E-677AC3DA785D}"/>
              </a:ext>
            </a:extLst>
          </p:cNvPr>
          <p:cNvSpPr>
            <a:spLocks noGrp="1"/>
          </p:cNvSpPr>
          <p:nvPr>
            <p:ph idx="1"/>
          </p:nvPr>
        </p:nvSpPr>
        <p:spPr>
          <a:xfrm>
            <a:off x="4979078" y="960814"/>
            <a:ext cx="6247722" cy="4830385"/>
          </a:xfrm>
        </p:spPr>
        <p:txBody>
          <a:bodyPr anchor="ctr">
            <a:normAutofit/>
          </a:bodyPr>
          <a:lstStyle/>
          <a:p>
            <a:pPr>
              <a:buFont typeface="Wingdings 2" pitchFamily="2" charset="2"/>
              <a:buNone/>
            </a:pPr>
            <a:endParaRPr lang="en-US" altLang="en-US" sz="1800"/>
          </a:p>
          <a:p>
            <a:pPr>
              <a:buFont typeface="Wingdings 2" pitchFamily="2" charset="2"/>
              <a:buNone/>
            </a:pPr>
            <a:r>
              <a:rPr lang="en-US" altLang="en-US" sz="1800"/>
              <a:t>ACA states “The primary responsibility of counselors is to respect the dignity and to promote the welfare of clients” (A.1.a.).</a:t>
            </a:r>
          </a:p>
          <a:p>
            <a:pPr>
              <a:buFont typeface="Wingdings 2" pitchFamily="2" charset="2"/>
              <a:buNone/>
            </a:pPr>
            <a:endParaRPr lang="en-US" altLang="en-US" sz="1800"/>
          </a:p>
          <a:p>
            <a:pPr>
              <a:buFont typeface="Wingdings 2" pitchFamily="2" charset="2"/>
              <a:buNone/>
            </a:pPr>
            <a:r>
              <a:rPr lang="en-US" altLang="en-US" sz="1800"/>
              <a:t>It is imperative that the manner in which you write you clinical notes does not demean or cause harm to your client.  The way you document can affect the client’s self-esteem and can also be the basis for legal recourse against a professional.</a:t>
            </a:r>
          </a:p>
        </p:txBody>
      </p:sp>
    </p:spTree>
    <p:extLst>
      <p:ext uri="{BB962C8B-B14F-4D97-AF65-F5344CB8AC3E}">
        <p14:creationId xmlns:p14="http://schemas.microsoft.com/office/powerpoint/2010/main" val="50720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59395" name="Title 2">
            <a:extLst>
              <a:ext uri="{FF2B5EF4-FFF2-40B4-BE49-F238E27FC236}">
                <a16:creationId xmlns:a16="http://schemas.microsoft.com/office/drawing/2014/main" id="{89A0181B-D3C3-8D41-A4AB-755479DADA18}"/>
              </a:ext>
            </a:extLst>
          </p:cNvPr>
          <p:cNvSpPr>
            <a:spLocks noGrp="1"/>
          </p:cNvSpPr>
          <p:nvPr>
            <p:ph type="title"/>
          </p:nvPr>
        </p:nvSpPr>
        <p:spPr>
          <a:xfrm>
            <a:off x="641074" y="1588878"/>
            <a:ext cx="2844002" cy="3680244"/>
          </a:xfrm>
        </p:spPr>
        <p:txBody>
          <a:bodyPr>
            <a:normAutofit/>
          </a:bodyPr>
          <a:lstStyle/>
          <a:p>
            <a:pPr algn="l"/>
            <a:r>
              <a:rPr lang="en-US" altLang="en-US" sz="3400">
                <a:solidFill>
                  <a:srgbClr val="FFFFFF"/>
                </a:solidFill>
              </a:rPr>
              <a:t>THE COUNSELING RELATIONSHIP</a:t>
            </a:r>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59394" name="Content Placeholder 1">
            <a:extLst>
              <a:ext uri="{FF2B5EF4-FFF2-40B4-BE49-F238E27FC236}">
                <a16:creationId xmlns:a16="http://schemas.microsoft.com/office/drawing/2014/main" id="{2CD4B5D8-58F8-1B43-A44C-0A8A80A88762}"/>
              </a:ext>
            </a:extLst>
          </p:cNvPr>
          <p:cNvSpPr>
            <a:spLocks noGrp="1"/>
          </p:cNvSpPr>
          <p:nvPr>
            <p:ph idx="1"/>
          </p:nvPr>
        </p:nvSpPr>
        <p:spPr>
          <a:xfrm>
            <a:off x="4634794" y="1049695"/>
            <a:ext cx="6642806" cy="4758611"/>
          </a:xfrm>
        </p:spPr>
        <p:txBody>
          <a:bodyPr anchor="ctr">
            <a:normAutofit/>
          </a:bodyPr>
          <a:lstStyle/>
          <a:p>
            <a:r>
              <a:rPr lang="en-US" altLang="en-US" sz="1900"/>
              <a:t>It is the hope of the author that you see how knowledge, understand, and adherence to the law will only serve to support and strengthen the counseling relationship (Wheeler &amp; Bertram, 2008).  </a:t>
            </a:r>
          </a:p>
          <a:p>
            <a:pPr>
              <a:buFont typeface="Wingdings 2" pitchFamily="2" charset="2"/>
              <a:buNone/>
            </a:pPr>
            <a:r>
              <a:rPr lang="en-US" altLang="en-US" sz="1900"/>
              <a:t>Terminology:</a:t>
            </a:r>
          </a:p>
          <a:p>
            <a:pPr>
              <a:buFont typeface="Wingdings 2" pitchFamily="2" charset="2"/>
              <a:buNone/>
            </a:pPr>
            <a:r>
              <a:rPr lang="en-US" altLang="en-US" sz="1900"/>
              <a:t>Duty: the legal obligation to act in the best interest of the client</a:t>
            </a:r>
          </a:p>
          <a:p>
            <a:pPr>
              <a:buFont typeface="Wingdings 2" pitchFamily="2" charset="2"/>
              <a:buNone/>
            </a:pPr>
            <a:r>
              <a:rPr lang="en-US" altLang="en-US" sz="1900"/>
              <a:t>Standard of Care is expected among reputable and ethical counselors trained alike.</a:t>
            </a:r>
          </a:p>
          <a:p>
            <a:pPr>
              <a:buFont typeface="Wingdings 2" pitchFamily="2" charset="2"/>
              <a:buNone/>
            </a:pPr>
            <a:r>
              <a:rPr lang="en-US" altLang="en-US" sz="1900"/>
              <a:t>Fiduciary Relationship where one acts in the best interest of another, and the other accepts that trust.</a:t>
            </a:r>
          </a:p>
          <a:p>
            <a:pPr>
              <a:buFont typeface="Wingdings 2" pitchFamily="2" charset="2"/>
              <a:buNone/>
            </a:pPr>
            <a:endParaRPr lang="en-US" altLang="en-US" sz="1900"/>
          </a:p>
        </p:txBody>
      </p:sp>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73391301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7CDA09C-CB37-BF48-B827-9DED4DD4ACCA}"/>
              </a:ext>
            </a:extLst>
          </p:cNvPr>
          <p:cNvSpPr>
            <a:spLocks noGrp="1"/>
          </p:cNvSpPr>
          <p:nvPr>
            <p:ph type="title"/>
          </p:nvPr>
        </p:nvSpPr>
        <p:spPr>
          <a:xfrm>
            <a:off x="641074" y="1314450"/>
            <a:ext cx="2844002" cy="3680244"/>
          </a:xfrm>
        </p:spPr>
        <p:txBody>
          <a:bodyPr>
            <a:normAutofit/>
          </a:bodyPr>
          <a:lstStyle/>
          <a:p>
            <a:pPr algn="l">
              <a:defRPr/>
            </a:pPr>
            <a:r>
              <a:rPr lang="en-US" sz="3400"/>
              <a:t>THE COUNSELING RELATIONSHIP</a:t>
            </a:r>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0420" name="Content Placeholder 1">
            <a:extLst>
              <a:ext uri="{FF2B5EF4-FFF2-40B4-BE49-F238E27FC236}">
                <a16:creationId xmlns:a16="http://schemas.microsoft.com/office/drawing/2014/main" id="{2DC4AE03-CF53-42A6-8676-D5876A0B3529}"/>
              </a:ext>
            </a:extLst>
          </p:cNvPr>
          <p:cNvGraphicFramePr>
            <a:graphicFrameLocks noGrp="1"/>
          </p:cNvGraphicFramePr>
          <p:nvPr>
            <p:ph idx="1"/>
            <p:extLst>
              <p:ext uri="{D42A27DB-BD31-4B8C-83A1-F6EECF244321}">
                <p14:modId xmlns:p14="http://schemas.microsoft.com/office/powerpoint/2010/main" val="160985029"/>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6505151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05EF18DE-EF9C-E443-80A5-88EBB6515CF6}"/>
              </a:ext>
            </a:extLst>
          </p:cNvPr>
          <p:cNvSpPr>
            <a:spLocks noGrp="1"/>
          </p:cNvSpPr>
          <p:nvPr>
            <p:ph type="title"/>
          </p:nvPr>
        </p:nvSpPr>
        <p:spPr>
          <a:xfrm>
            <a:off x="641074" y="1588878"/>
            <a:ext cx="2844002" cy="3680244"/>
          </a:xfrm>
        </p:spPr>
        <p:txBody>
          <a:bodyPr>
            <a:normAutofit/>
          </a:bodyPr>
          <a:lstStyle/>
          <a:p>
            <a:pPr algn="l">
              <a:defRPr/>
            </a:pPr>
            <a:r>
              <a:rPr lang="en-US" sz="3400">
                <a:solidFill>
                  <a:srgbClr val="FFFFFF"/>
                </a:solidFill>
              </a:rPr>
              <a:t>THE COUNSELING RELATIONSHIP</a:t>
            </a:r>
          </a:p>
        </p:txBody>
      </p:sp>
      <p:pic>
        <p:nvPicPr>
          <p:cNvPr id="75" name="Picture 7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61442" name="Content Placeholder 1">
            <a:extLst>
              <a:ext uri="{FF2B5EF4-FFF2-40B4-BE49-F238E27FC236}">
                <a16:creationId xmlns:a16="http://schemas.microsoft.com/office/drawing/2014/main" id="{99A785BC-0B5F-8147-A855-208402FE72BC}"/>
              </a:ext>
            </a:extLst>
          </p:cNvPr>
          <p:cNvSpPr>
            <a:spLocks noGrp="1"/>
          </p:cNvSpPr>
          <p:nvPr>
            <p:ph idx="1"/>
          </p:nvPr>
        </p:nvSpPr>
        <p:spPr>
          <a:xfrm>
            <a:off x="4634794" y="335280"/>
            <a:ext cx="6642806" cy="6294119"/>
          </a:xfrm>
        </p:spPr>
        <p:txBody>
          <a:bodyPr anchor="ctr">
            <a:normAutofit/>
          </a:bodyPr>
          <a:lstStyle/>
          <a:p>
            <a:pPr>
              <a:lnSpc>
                <a:spcPct val="110000"/>
              </a:lnSpc>
              <a:buFont typeface="Wingdings 2" pitchFamily="2" charset="2"/>
              <a:buNone/>
            </a:pPr>
            <a:r>
              <a:rPr lang="en-US" altLang="en-US" dirty="0"/>
              <a:t>Contractual Duties:</a:t>
            </a:r>
          </a:p>
          <a:p>
            <a:pPr>
              <a:lnSpc>
                <a:spcPct val="110000"/>
              </a:lnSpc>
            </a:pPr>
            <a:r>
              <a:rPr lang="en-US" altLang="en-US" dirty="0"/>
              <a:t>Exists when we as therapists form professional relationships with our clients</a:t>
            </a:r>
          </a:p>
          <a:p>
            <a:pPr>
              <a:lnSpc>
                <a:spcPct val="110000"/>
              </a:lnSpc>
            </a:pPr>
            <a:r>
              <a:rPr lang="en-US" altLang="en-US" dirty="0"/>
              <a:t>The contract is a legal relationship between the parties: written or oral</a:t>
            </a:r>
          </a:p>
          <a:p>
            <a:pPr>
              <a:lnSpc>
                <a:spcPct val="110000"/>
              </a:lnSpc>
            </a:pPr>
            <a:r>
              <a:rPr lang="en-US" altLang="en-US" dirty="0"/>
              <a:t>Comes in the form of Informed Consent</a:t>
            </a:r>
          </a:p>
          <a:p>
            <a:pPr>
              <a:lnSpc>
                <a:spcPct val="110000"/>
              </a:lnSpc>
            </a:pPr>
            <a:r>
              <a:rPr lang="en-US" altLang="en-US" dirty="0"/>
              <a:t>It is important that practitioners understand there is an implied contractual professional relationship and that the therapist recognize the limits of being helpful and supportive and to be willing to refer if necessary.</a:t>
            </a:r>
          </a:p>
          <a:p>
            <a:pPr>
              <a:lnSpc>
                <a:spcPct val="110000"/>
              </a:lnSpc>
            </a:pPr>
            <a:r>
              <a:rPr lang="en-US" altLang="en-US" dirty="0"/>
              <a:t>An identified client must exist for this contract to be established.</a:t>
            </a:r>
          </a:p>
        </p:txBody>
      </p:sp>
      <p:pic>
        <p:nvPicPr>
          <p:cNvPr id="77" name="Picture 7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24948610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62467" name="Title 2">
            <a:extLst>
              <a:ext uri="{FF2B5EF4-FFF2-40B4-BE49-F238E27FC236}">
                <a16:creationId xmlns:a16="http://schemas.microsoft.com/office/drawing/2014/main" id="{F4A88331-67FC-004B-A8BF-E5674455E26F}"/>
              </a:ext>
            </a:extLst>
          </p:cNvPr>
          <p:cNvSpPr>
            <a:spLocks noGrp="1"/>
          </p:cNvSpPr>
          <p:nvPr>
            <p:ph type="title"/>
          </p:nvPr>
        </p:nvSpPr>
        <p:spPr>
          <a:xfrm>
            <a:off x="641074" y="1588878"/>
            <a:ext cx="2844002" cy="3680244"/>
          </a:xfrm>
        </p:spPr>
        <p:txBody>
          <a:bodyPr>
            <a:normAutofit/>
          </a:bodyPr>
          <a:lstStyle/>
          <a:p>
            <a:pPr algn="l"/>
            <a:r>
              <a:rPr lang="en-US" altLang="en-US" sz="3400">
                <a:solidFill>
                  <a:srgbClr val="FFFFFF"/>
                </a:solidFill>
              </a:rPr>
              <a:t>THE COUNSELING RELATIONSHIP</a:t>
            </a:r>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62466" name="Content Placeholder 1">
            <a:extLst>
              <a:ext uri="{FF2B5EF4-FFF2-40B4-BE49-F238E27FC236}">
                <a16:creationId xmlns:a16="http://schemas.microsoft.com/office/drawing/2014/main" id="{FBC626F3-FBA8-EC4A-B819-967313307402}"/>
              </a:ext>
            </a:extLst>
          </p:cNvPr>
          <p:cNvSpPr>
            <a:spLocks noGrp="1"/>
          </p:cNvSpPr>
          <p:nvPr>
            <p:ph idx="1"/>
          </p:nvPr>
        </p:nvSpPr>
        <p:spPr>
          <a:xfrm>
            <a:off x="4419600" y="259081"/>
            <a:ext cx="6858000" cy="6187440"/>
          </a:xfrm>
        </p:spPr>
        <p:txBody>
          <a:bodyPr anchor="ctr">
            <a:normAutofit/>
          </a:bodyPr>
          <a:lstStyle/>
          <a:p>
            <a:pPr>
              <a:lnSpc>
                <a:spcPct val="110000"/>
              </a:lnSpc>
              <a:buFont typeface="Wingdings 2" pitchFamily="2" charset="2"/>
              <a:buNone/>
            </a:pPr>
            <a:r>
              <a:rPr lang="en-US" altLang="en-US" dirty="0"/>
              <a:t>Informed Consent</a:t>
            </a:r>
          </a:p>
          <a:p>
            <a:pPr>
              <a:lnSpc>
                <a:spcPct val="110000"/>
              </a:lnSpc>
              <a:buFont typeface="Wingdings 2" pitchFamily="2" charset="2"/>
              <a:buNone/>
            </a:pPr>
            <a:r>
              <a:rPr lang="en-US" altLang="en-US" dirty="0"/>
              <a:t>Thank you for selecting me as your therapist.  This document is designed to inform you about my background and to ensure you understand our professional relationship.</a:t>
            </a:r>
          </a:p>
          <a:p>
            <a:pPr>
              <a:lnSpc>
                <a:spcPct val="110000"/>
              </a:lnSpc>
              <a:buFont typeface="Wingdings 2" pitchFamily="2" charset="2"/>
              <a:buNone/>
            </a:pPr>
            <a:r>
              <a:rPr lang="en-US" altLang="en-US" u="sng" dirty="0"/>
              <a:t>PROFESSIONAL QUALIFICATIONS:</a:t>
            </a:r>
            <a:r>
              <a:rPr lang="en-US" altLang="en-US" dirty="0"/>
              <a:t> </a:t>
            </a:r>
          </a:p>
          <a:p>
            <a:pPr>
              <a:lnSpc>
                <a:spcPct val="110000"/>
              </a:lnSpc>
              <a:buFont typeface="Wingdings 2" pitchFamily="2" charset="2"/>
              <a:buNone/>
            </a:pPr>
            <a:r>
              <a:rPr lang="en-US" altLang="en-US" u="sng" dirty="0"/>
              <a:t>THEORETICAL APPROACH:</a:t>
            </a:r>
            <a:endParaRPr lang="en-US" altLang="en-US" dirty="0"/>
          </a:p>
          <a:p>
            <a:pPr>
              <a:lnSpc>
                <a:spcPct val="110000"/>
              </a:lnSpc>
              <a:buFont typeface="Wingdings 2" pitchFamily="2" charset="2"/>
              <a:buNone/>
            </a:pPr>
            <a:r>
              <a:rPr lang="en-US" altLang="en-US" u="sng" dirty="0"/>
              <a:t>COUNSELING EXPERIENCE:</a:t>
            </a:r>
            <a:endParaRPr lang="en-US" altLang="en-US" dirty="0"/>
          </a:p>
          <a:p>
            <a:pPr>
              <a:lnSpc>
                <a:spcPct val="110000"/>
              </a:lnSpc>
              <a:buFont typeface="Wingdings 2" pitchFamily="2" charset="2"/>
              <a:buNone/>
            </a:pPr>
            <a:r>
              <a:rPr lang="en-US" altLang="en-US" u="sng" dirty="0"/>
              <a:t>CONFIDENTIALITY:</a:t>
            </a:r>
            <a:endParaRPr lang="en-US" altLang="en-US" dirty="0"/>
          </a:p>
          <a:p>
            <a:pPr>
              <a:lnSpc>
                <a:spcPct val="110000"/>
              </a:lnSpc>
              <a:buFont typeface="Wingdings 2" pitchFamily="2" charset="2"/>
              <a:buNone/>
            </a:pPr>
            <a:r>
              <a:rPr lang="en-US" altLang="en-US" u="sng" dirty="0"/>
              <a:t>EXPLANATION OF DUAL RELATIONSHIPS:</a:t>
            </a:r>
            <a:endParaRPr lang="en-US" altLang="en-US" dirty="0"/>
          </a:p>
          <a:p>
            <a:pPr>
              <a:lnSpc>
                <a:spcPct val="110000"/>
              </a:lnSpc>
              <a:buFont typeface="Wingdings 2" pitchFamily="2" charset="2"/>
              <a:buNone/>
            </a:pPr>
            <a:r>
              <a:rPr lang="en-US" altLang="en-US" u="sng" dirty="0"/>
              <a:t>RECORD MAINTENANCE:</a:t>
            </a:r>
            <a:endParaRPr lang="en-US" altLang="en-US" dirty="0"/>
          </a:p>
          <a:p>
            <a:pPr>
              <a:lnSpc>
                <a:spcPct val="110000"/>
              </a:lnSpc>
              <a:buFont typeface="Wingdings 2" pitchFamily="2" charset="2"/>
              <a:buNone/>
            </a:pPr>
            <a:r>
              <a:rPr lang="en-US" altLang="en-US" u="sng" dirty="0"/>
              <a:t>LENGTH OF SESSIONS AND PAYMENT:</a:t>
            </a:r>
          </a:p>
          <a:p>
            <a:pPr>
              <a:lnSpc>
                <a:spcPct val="110000"/>
              </a:lnSpc>
              <a:buFont typeface="Wingdings 2" pitchFamily="2" charset="2"/>
              <a:buNone/>
            </a:pPr>
            <a:r>
              <a:rPr lang="en-US" altLang="en-US" u="sng" dirty="0"/>
              <a:t>COMPLAINT PROCEDURES:</a:t>
            </a:r>
            <a:endParaRPr lang="en-US" altLang="en-US" dirty="0"/>
          </a:p>
        </p:txBody>
      </p:sp>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41400103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BD5A09-3AEA-904B-80CF-57D5724C7D94}"/>
              </a:ext>
            </a:extLst>
          </p:cNvPr>
          <p:cNvSpPr>
            <a:spLocks noGrp="1"/>
          </p:cNvSpPr>
          <p:nvPr>
            <p:ph type="title"/>
          </p:nvPr>
        </p:nvSpPr>
        <p:spPr>
          <a:xfrm>
            <a:off x="641074" y="1588878"/>
            <a:ext cx="2844002" cy="3680244"/>
          </a:xfrm>
        </p:spPr>
        <p:txBody>
          <a:bodyPr>
            <a:normAutofit/>
          </a:bodyPr>
          <a:lstStyle/>
          <a:p>
            <a:pPr algn="l">
              <a:defRPr/>
            </a:pPr>
            <a:r>
              <a:rPr lang="en-US" sz="2100" dirty="0">
                <a:solidFill>
                  <a:srgbClr val="FFFFFF"/>
                </a:solidFill>
              </a:rPr>
              <a:t>Potential Civil Liability/Malpractice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974A8511-A2E0-794C-B72B-E0D0A5505823}"/>
              </a:ext>
            </a:extLst>
          </p:cNvPr>
          <p:cNvSpPr>
            <a:spLocks noGrp="1"/>
          </p:cNvSpPr>
          <p:nvPr>
            <p:ph idx="1"/>
          </p:nvPr>
        </p:nvSpPr>
        <p:spPr>
          <a:xfrm>
            <a:off x="4634794" y="137160"/>
            <a:ext cx="6642806" cy="6720839"/>
          </a:xfrm>
        </p:spPr>
        <p:txBody>
          <a:bodyPr anchor="ctr">
            <a:normAutofit/>
          </a:bodyPr>
          <a:lstStyle/>
          <a:p>
            <a:pPr marL="274320" indent="-274320">
              <a:lnSpc>
                <a:spcPct val="110000"/>
              </a:lnSpc>
              <a:buClr>
                <a:schemeClr val="accent3"/>
              </a:buClr>
              <a:buFont typeface="Wingdings 2"/>
              <a:buChar char=""/>
              <a:defRPr/>
            </a:pPr>
            <a:r>
              <a:rPr lang="en-US" dirty="0"/>
              <a:t>Negligence- unintentional violation of an obligation one person owes to another, such as a counselor’s obligation to use all of his or her care and skill in dealing with a client</a:t>
            </a:r>
          </a:p>
          <a:p>
            <a:pPr marL="274320" indent="-274320">
              <a:lnSpc>
                <a:spcPct val="110000"/>
              </a:lnSpc>
              <a:buClr>
                <a:schemeClr val="accent3"/>
              </a:buClr>
              <a:buNone/>
              <a:defRPr/>
            </a:pPr>
            <a:r>
              <a:rPr lang="en-US" dirty="0"/>
              <a:t>There are four elements to be proven in a negligence action:</a:t>
            </a:r>
          </a:p>
          <a:p>
            <a:pPr marL="514350" indent="-514350">
              <a:lnSpc>
                <a:spcPct val="110000"/>
              </a:lnSpc>
              <a:buClr>
                <a:schemeClr val="accent3"/>
              </a:buClr>
              <a:buFont typeface="+mj-lt"/>
              <a:buAutoNum type="arabicPeriod"/>
              <a:defRPr/>
            </a:pPr>
            <a:r>
              <a:rPr lang="en-US" dirty="0"/>
              <a:t>A legal duty from a special relationship between parties must exist.</a:t>
            </a:r>
          </a:p>
          <a:p>
            <a:pPr marL="514350" indent="-514350">
              <a:lnSpc>
                <a:spcPct val="110000"/>
              </a:lnSpc>
              <a:buClr>
                <a:schemeClr val="accent3"/>
              </a:buClr>
              <a:buFont typeface="+mj-lt"/>
              <a:buAutoNum type="arabicPeriod"/>
              <a:defRPr/>
            </a:pPr>
            <a:r>
              <a:rPr lang="en-US" dirty="0"/>
              <a:t>The legal duty must have been breached or failure to uphold the standard of care.</a:t>
            </a:r>
          </a:p>
          <a:p>
            <a:pPr marL="514350" indent="-514350">
              <a:lnSpc>
                <a:spcPct val="110000"/>
              </a:lnSpc>
              <a:buClr>
                <a:schemeClr val="accent3"/>
              </a:buClr>
              <a:buFont typeface="+mj-lt"/>
              <a:buAutoNum type="arabicPeriod"/>
              <a:defRPr/>
            </a:pPr>
            <a:r>
              <a:rPr lang="en-US" dirty="0"/>
              <a:t>The plaintiff must prove causation –injuries occurred due to breach of care</a:t>
            </a:r>
          </a:p>
          <a:p>
            <a:pPr marL="514350" indent="-514350">
              <a:lnSpc>
                <a:spcPct val="110000"/>
              </a:lnSpc>
              <a:buClr>
                <a:schemeClr val="accent3"/>
              </a:buClr>
              <a:buFont typeface="+mj-lt"/>
              <a:buAutoNum type="arabicPeriod"/>
              <a:defRPr/>
            </a:pPr>
            <a:r>
              <a:rPr lang="en-US" dirty="0"/>
              <a:t>An actual injury such as physical harm, emotional distress, or depression is evidenced  or worsened.</a:t>
            </a:r>
          </a:p>
          <a:p>
            <a:pPr marL="514350" indent="-514350">
              <a:lnSpc>
                <a:spcPct val="110000"/>
              </a:lnSpc>
              <a:buClr>
                <a:schemeClr val="accent3"/>
              </a:buClr>
              <a:buFont typeface="+mj-lt"/>
              <a:buAutoNum type="arabicPeriod"/>
              <a:defRPr/>
            </a:pPr>
            <a:endParaRPr lang="en-US" sz="17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8314438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864E31-F6F8-554F-9C1B-AA1D1C7DC056}"/>
              </a:ext>
            </a:extLst>
          </p:cNvPr>
          <p:cNvSpPr>
            <a:spLocks noGrp="1"/>
          </p:cNvSpPr>
          <p:nvPr>
            <p:ph type="title"/>
          </p:nvPr>
        </p:nvSpPr>
        <p:spPr>
          <a:xfrm>
            <a:off x="641074" y="1588878"/>
            <a:ext cx="2844002" cy="3680244"/>
          </a:xfrm>
        </p:spPr>
        <p:txBody>
          <a:bodyPr>
            <a:normAutofit/>
          </a:bodyPr>
          <a:lstStyle/>
          <a:p>
            <a:pPr algn="l"/>
            <a:r>
              <a:rPr lang="en-US" sz="2100">
                <a:solidFill>
                  <a:srgbClr val="FFFFFF"/>
                </a:solidFill>
              </a:rPr>
              <a:t>Potential civil liability/malpractice</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2DC49F10-F5B3-9649-BA99-9CEFDA218ABA}"/>
              </a:ext>
            </a:extLst>
          </p:cNvPr>
          <p:cNvSpPr>
            <a:spLocks noGrp="1"/>
          </p:cNvSpPr>
          <p:nvPr>
            <p:ph sz="quarter" idx="13"/>
          </p:nvPr>
        </p:nvSpPr>
        <p:spPr>
          <a:xfrm>
            <a:off x="4634794" y="228601"/>
            <a:ext cx="6642806" cy="5579706"/>
          </a:xfrm>
        </p:spPr>
        <p:txBody>
          <a:bodyPr anchor="ctr">
            <a:normAutofit/>
          </a:bodyPr>
          <a:lstStyle/>
          <a:p>
            <a:pPr marL="274320" indent="-274320">
              <a:lnSpc>
                <a:spcPct val="110000"/>
              </a:lnSpc>
              <a:buClr>
                <a:schemeClr val="accent3"/>
              </a:buClr>
              <a:buFont typeface="Wingdings 2"/>
              <a:buChar char=""/>
              <a:defRPr/>
            </a:pPr>
            <a:r>
              <a:rPr lang="en-US" dirty="0"/>
              <a:t>Malpractice –pertains to civil suites against professional counselors.  Malpractice insurance is essential to have</a:t>
            </a:r>
          </a:p>
          <a:p>
            <a:pPr marL="274320" indent="-274320">
              <a:lnSpc>
                <a:spcPct val="110000"/>
              </a:lnSpc>
              <a:buClr>
                <a:schemeClr val="accent3"/>
              </a:buClr>
              <a:buFont typeface="Wingdings 2"/>
              <a:buChar char=""/>
              <a:defRPr/>
            </a:pPr>
            <a:r>
              <a:rPr lang="en-US" dirty="0"/>
              <a:t>Intentional Torts –direct intentional invasion of a client’s rights has occurred</a:t>
            </a:r>
          </a:p>
          <a:p>
            <a:pPr marL="274320" indent="-274320">
              <a:lnSpc>
                <a:spcPct val="110000"/>
              </a:lnSpc>
              <a:buClr>
                <a:schemeClr val="accent3"/>
              </a:buClr>
              <a:buFont typeface="Wingdings 2"/>
              <a:buChar char=""/>
              <a:defRPr/>
            </a:pPr>
            <a:r>
              <a:rPr lang="en-US" dirty="0"/>
              <a:t>Criminal Action – Accessory to a crime for failing to report child abuse, contributing to the delinquency of a minor, or committing insurance fraud or sexual misconduct.</a:t>
            </a:r>
          </a:p>
          <a:p>
            <a:pPr marL="274320" indent="-274320">
              <a:lnSpc>
                <a:spcPct val="110000"/>
              </a:lnSpc>
              <a:buClr>
                <a:schemeClr val="accent3"/>
              </a:buClr>
              <a:buFont typeface="Wingdings 2"/>
              <a:buChar char=""/>
              <a:defRPr/>
            </a:pPr>
            <a:r>
              <a:rPr lang="en-US" dirty="0"/>
              <a:t>Common Complaints Against Counselors include breach of confidentiality, dual relationship, suicide,  failure to provide proper care, touching, abandonment, libel, family counseling issues, and failure to report abuse.</a:t>
            </a:r>
          </a:p>
          <a:p>
            <a:pPr>
              <a:lnSpc>
                <a:spcPct val="110000"/>
              </a:lnSpc>
            </a:pPr>
            <a:endParaRPr lang="en-US" sz="1700" dirty="0"/>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8096195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5" name="Rectangle 74">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DD14B-BF8D-1642-9706-43DD0A6CF2D4}"/>
              </a:ext>
            </a:extLst>
          </p:cNvPr>
          <p:cNvSpPr>
            <a:spLocks noGrp="1"/>
          </p:cNvSpPr>
          <p:nvPr>
            <p:ph type="title"/>
          </p:nvPr>
        </p:nvSpPr>
        <p:spPr>
          <a:xfrm>
            <a:off x="641074" y="1314450"/>
            <a:ext cx="2844002" cy="3680244"/>
          </a:xfrm>
        </p:spPr>
        <p:txBody>
          <a:bodyPr>
            <a:normAutofit/>
          </a:bodyPr>
          <a:lstStyle/>
          <a:p>
            <a:pPr algn="l">
              <a:defRPr/>
            </a:pPr>
            <a:r>
              <a:rPr lang="en-US" sz="4100"/>
              <a:t>Subpoenas</a:t>
            </a:r>
            <a:br>
              <a:rPr lang="en-US" sz="4100"/>
            </a:br>
            <a:endParaRPr lang="en-US" sz="4100"/>
          </a:p>
        </p:txBody>
      </p:sp>
      <p:pic>
        <p:nvPicPr>
          <p:cNvPr id="77" name="Picture 76">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79" name="Picture 78">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5541" name="Content Placeholder 2">
            <a:extLst>
              <a:ext uri="{FF2B5EF4-FFF2-40B4-BE49-F238E27FC236}">
                <a16:creationId xmlns:a16="http://schemas.microsoft.com/office/drawing/2014/main" id="{6C5274A0-3589-4C25-AB53-CA046F889F17}"/>
              </a:ext>
            </a:extLst>
          </p:cNvPr>
          <p:cNvGraphicFramePr>
            <a:graphicFrameLocks noGrp="1"/>
          </p:cNvGraphicFramePr>
          <p:nvPr>
            <p:ph sz="quarter" idx="1"/>
            <p:extLst>
              <p:ext uri="{D42A27DB-BD31-4B8C-83A1-F6EECF244321}">
                <p14:modId xmlns:p14="http://schemas.microsoft.com/office/powerpoint/2010/main" val="2809445974"/>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525402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22081EA-7107-46FA-A893-B15086A74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DD8889DF-D030-4BCD-9797-4BBD1986C26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07821DF-C1A3-3747-B18E-5E70EE8BF572}"/>
              </a:ext>
            </a:extLst>
          </p:cNvPr>
          <p:cNvSpPr>
            <a:spLocks noGrp="1"/>
          </p:cNvSpPr>
          <p:nvPr>
            <p:ph type="title"/>
          </p:nvPr>
        </p:nvSpPr>
        <p:spPr>
          <a:xfrm>
            <a:off x="7857411" y="643468"/>
            <a:ext cx="3420815" cy="5130046"/>
          </a:xfrm>
        </p:spPr>
        <p:txBody>
          <a:bodyPr anchor="b">
            <a:normAutofit/>
          </a:bodyPr>
          <a:lstStyle/>
          <a:p>
            <a:pPr algn="l"/>
            <a:r>
              <a:rPr lang="en-US" sz="4400" dirty="0">
                <a:solidFill>
                  <a:schemeClr val="tx1">
                    <a:lumMod val="75000"/>
                    <a:lumOff val="25000"/>
                  </a:schemeClr>
                </a:solidFill>
              </a:rPr>
              <a:t>Articulate the difference between </a:t>
            </a:r>
            <a:br>
              <a:rPr lang="en-US" sz="4400" dirty="0">
                <a:solidFill>
                  <a:schemeClr val="tx1">
                    <a:lumMod val="75000"/>
                    <a:lumOff val="25000"/>
                  </a:schemeClr>
                </a:solidFill>
              </a:rPr>
            </a:br>
            <a:r>
              <a:rPr lang="en-US" sz="4400" dirty="0">
                <a:solidFill>
                  <a:schemeClr val="tx1">
                    <a:lumMod val="75000"/>
                    <a:lumOff val="25000"/>
                  </a:schemeClr>
                </a:solidFill>
              </a:rPr>
              <a:t>law and ethics </a:t>
            </a:r>
          </a:p>
        </p:txBody>
      </p:sp>
      <p:sp>
        <p:nvSpPr>
          <p:cNvPr id="3" name="Content Placeholder 2">
            <a:extLst>
              <a:ext uri="{FF2B5EF4-FFF2-40B4-BE49-F238E27FC236}">
                <a16:creationId xmlns:a16="http://schemas.microsoft.com/office/drawing/2014/main" id="{2BF5C433-3AA4-2340-A74C-98A4B523C930}"/>
              </a:ext>
            </a:extLst>
          </p:cNvPr>
          <p:cNvSpPr>
            <a:spLocks noGrp="1"/>
          </p:cNvSpPr>
          <p:nvPr>
            <p:ph sz="quarter" idx="13"/>
          </p:nvPr>
        </p:nvSpPr>
        <p:spPr>
          <a:xfrm>
            <a:off x="913775" y="643467"/>
            <a:ext cx="6620882" cy="5130046"/>
          </a:xfrm>
        </p:spPr>
        <p:txBody>
          <a:bodyPr anchor="ctr">
            <a:normAutofit/>
          </a:bodyPr>
          <a:lstStyle/>
          <a:p>
            <a:pPr>
              <a:lnSpc>
                <a:spcPct val="110000"/>
              </a:lnSpc>
              <a:buFont typeface="Wingdings 2" pitchFamily="2" charset="2"/>
              <a:buNone/>
            </a:pPr>
            <a:r>
              <a:rPr lang="en-US" altLang="en-US" sz="1600" dirty="0"/>
              <a:t>Ethical standards  complement the legal parameters but also cover issues that are not addressed through law.  Ethical standards are also ever changing with changes within our field and scope of practice:</a:t>
            </a:r>
          </a:p>
          <a:p>
            <a:pPr>
              <a:lnSpc>
                <a:spcPct val="110000"/>
              </a:lnSpc>
              <a:buFont typeface="Wingdings 2" pitchFamily="2" charset="2"/>
              <a:buNone/>
            </a:pPr>
            <a:r>
              <a:rPr lang="en-US" altLang="en-US" sz="1600" dirty="0"/>
              <a:t>For example:  Look at what covid has done to change the landscape of our practice.  The licensure board had to change how therapy was delivered to clients as well as supervision to accommodate providing ”safe” therapy to many in need at a time that mental wellness was declining.</a:t>
            </a:r>
          </a:p>
          <a:p>
            <a:pPr>
              <a:lnSpc>
                <a:spcPct val="110000"/>
              </a:lnSpc>
              <a:buFont typeface="Wingdings 2" pitchFamily="2" charset="2"/>
              <a:buNone/>
            </a:pPr>
            <a:r>
              <a:rPr lang="en-US" altLang="en-US" sz="1600" dirty="0"/>
              <a:t>Occasionally, ethical standards and responsibilities conflict with legal standards and requirements.  Many times this comes up in disclosures and confusion about what is legally allowed; for example subpoenas and how to handle them.</a:t>
            </a:r>
          </a:p>
          <a:p>
            <a:pPr>
              <a:lnSpc>
                <a:spcPct val="110000"/>
              </a:lnSpc>
              <a:buFont typeface="Wingdings 2" pitchFamily="2" charset="2"/>
              <a:buNone/>
            </a:pPr>
            <a:r>
              <a:rPr lang="en-US" altLang="en-US" sz="1600" dirty="0"/>
              <a:t>Ethics and the Law:   or Courts may use the standard of care developed by ACA and use it as a means of defining professional duty.</a:t>
            </a:r>
          </a:p>
          <a:p>
            <a:pPr>
              <a:lnSpc>
                <a:spcPct val="110000"/>
              </a:lnSpc>
            </a:pPr>
            <a:endParaRPr lang="en-US" sz="1600" dirty="0"/>
          </a:p>
        </p:txBody>
      </p:sp>
    </p:spTree>
    <p:extLst>
      <p:ext uri="{BB962C8B-B14F-4D97-AF65-F5344CB8AC3E}">
        <p14:creationId xmlns:p14="http://schemas.microsoft.com/office/powerpoint/2010/main" val="12000890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66562" name="Title 1">
            <a:extLst>
              <a:ext uri="{FF2B5EF4-FFF2-40B4-BE49-F238E27FC236}">
                <a16:creationId xmlns:a16="http://schemas.microsoft.com/office/drawing/2014/main" id="{B8047804-C4B4-7E4E-920B-39BC6BEE19DD}"/>
              </a:ext>
            </a:extLst>
          </p:cNvPr>
          <p:cNvSpPr>
            <a:spLocks noGrp="1"/>
          </p:cNvSpPr>
          <p:nvPr>
            <p:ph type="title"/>
          </p:nvPr>
        </p:nvSpPr>
        <p:spPr>
          <a:xfrm>
            <a:off x="641074" y="1588878"/>
            <a:ext cx="2844002" cy="3680244"/>
          </a:xfrm>
        </p:spPr>
        <p:txBody>
          <a:bodyPr>
            <a:normAutofit/>
          </a:bodyPr>
          <a:lstStyle/>
          <a:p>
            <a:pPr algn="l"/>
            <a:r>
              <a:rPr lang="en-US" altLang="en-US" sz="4100" dirty="0">
                <a:solidFill>
                  <a:srgbClr val="FFFFFF"/>
                </a:solidFill>
              </a:rPr>
              <a:t>Subpoenas</a:t>
            </a:r>
          </a:p>
        </p:txBody>
      </p:sp>
      <p:pic>
        <p:nvPicPr>
          <p:cNvPr id="75" name="Picture 7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C9AF0E06-DEF8-F24F-B1A6-AFA4C6E7CB91}"/>
              </a:ext>
            </a:extLst>
          </p:cNvPr>
          <p:cNvSpPr>
            <a:spLocks noGrp="1"/>
          </p:cNvSpPr>
          <p:nvPr>
            <p:ph sz="quarter" idx="1"/>
          </p:nvPr>
        </p:nvSpPr>
        <p:spPr>
          <a:xfrm>
            <a:off x="4152011" y="167640"/>
            <a:ext cx="7643749" cy="6568439"/>
          </a:xfrm>
        </p:spPr>
        <p:txBody>
          <a:bodyPr anchor="ctr">
            <a:normAutofit/>
          </a:bodyPr>
          <a:lstStyle/>
          <a:p>
            <a:pPr marL="274320" indent="-274320">
              <a:lnSpc>
                <a:spcPct val="110000"/>
              </a:lnSpc>
              <a:buNone/>
              <a:defRPr/>
            </a:pPr>
            <a:r>
              <a:rPr lang="en-US" sz="1600" dirty="0"/>
              <a:t>Counselors must be careful to protect the privileged communications of their clients to the fullest extent permitted by law.  The following steps are designed to help a counselor respond to a subpoena for confidential client information:</a:t>
            </a:r>
          </a:p>
          <a:p>
            <a:pPr marL="742950" indent="-742950">
              <a:lnSpc>
                <a:spcPct val="110000"/>
              </a:lnSpc>
              <a:buFont typeface="+mj-lt"/>
              <a:buAutoNum type="arabicPeriod"/>
              <a:defRPr/>
            </a:pPr>
            <a:r>
              <a:rPr lang="en-US" sz="1600" dirty="0"/>
              <a:t>Consult an experience health care attorney</a:t>
            </a:r>
          </a:p>
          <a:p>
            <a:pPr marL="742950" indent="-742950">
              <a:lnSpc>
                <a:spcPct val="110000"/>
              </a:lnSpc>
              <a:buFont typeface="+mj-lt"/>
              <a:buAutoNum type="arabicPeriod"/>
              <a:defRPr/>
            </a:pPr>
            <a:r>
              <a:rPr lang="en-US" sz="1600" dirty="0"/>
              <a:t>See if your client will provide a release to testify (your state law may protect “personal notes”)</a:t>
            </a:r>
          </a:p>
          <a:p>
            <a:pPr marL="742950" indent="-742950">
              <a:lnSpc>
                <a:spcPct val="110000"/>
              </a:lnSpc>
              <a:buFont typeface="+mj-lt"/>
              <a:buAutoNum type="arabicPeriod"/>
              <a:defRPr/>
            </a:pPr>
            <a:r>
              <a:rPr lang="en-US" sz="1600" dirty="0"/>
              <a:t>If client refuses to sign release, request their lawyer to motion for a protective order which could lead to a court order from the judge regarding whether you must testify or turn over information.</a:t>
            </a:r>
          </a:p>
          <a:p>
            <a:pPr marL="742950" indent="-742950">
              <a:lnSpc>
                <a:spcPct val="110000"/>
              </a:lnSpc>
              <a:buFont typeface="+mj-lt"/>
              <a:buAutoNum type="arabicPeriod"/>
              <a:defRPr/>
            </a:pPr>
            <a:r>
              <a:rPr lang="en-US" sz="1600" dirty="0"/>
              <a:t>If all of the above do not work for your release or protection from releasing the records, you must send a written notice to the attorney who issued the subpoena and include the following “in order to testify or release records or other protected health information pursuant to the subpoena that was served to me on </a:t>
            </a:r>
            <a:r>
              <a:rPr lang="en-US" sz="1600" i="1" dirty="0"/>
              <a:t>date</a:t>
            </a:r>
            <a:r>
              <a:rPr lang="en-US" sz="1600" dirty="0"/>
              <a:t>, I must receive one of the following:  a. written informed authorization from the client to release the information requested (specify authorization to release psychotherapy notes, if applicable); or b. a court order from the judge qualified to comply with HIPAA to release the information or testify as commanded by the subpoena”.  </a:t>
            </a:r>
          </a:p>
          <a:p>
            <a:pPr marL="274320" indent="-274320">
              <a:lnSpc>
                <a:spcPct val="110000"/>
              </a:lnSpc>
              <a:buFont typeface="Wingdings 2"/>
              <a:buChar char=""/>
              <a:defRPr/>
            </a:pPr>
            <a:endParaRPr lang="en-US" sz="1100" dirty="0"/>
          </a:p>
        </p:txBody>
      </p:sp>
      <p:pic>
        <p:nvPicPr>
          <p:cNvPr id="77" name="Picture 7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4611317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4" name="Rectangle 73">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586" name="Title 1">
            <a:extLst>
              <a:ext uri="{FF2B5EF4-FFF2-40B4-BE49-F238E27FC236}">
                <a16:creationId xmlns:a16="http://schemas.microsoft.com/office/drawing/2014/main" id="{9D8A5970-8DE6-D94E-A141-11E1256C426A}"/>
              </a:ext>
            </a:extLst>
          </p:cNvPr>
          <p:cNvSpPr>
            <a:spLocks noGrp="1"/>
          </p:cNvSpPr>
          <p:nvPr>
            <p:ph type="title"/>
          </p:nvPr>
        </p:nvSpPr>
        <p:spPr>
          <a:xfrm>
            <a:off x="641074" y="1314450"/>
            <a:ext cx="2844002" cy="3680244"/>
          </a:xfrm>
        </p:spPr>
        <p:txBody>
          <a:bodyPr>
            <a:normAutofit/>
          </a:bodyPr>
          <a:lstStyle/>
          <a:p>
            <a:pPr algn="l"/>
            <a:r>
              <a:rPr lang="en-US" altLang="en-US" sz="2400" dirty="0"/>
              <a:t>Legal Perspective: </a:t>
            </a:r>
            <a:br>
              <a:rPr lang="en-US" altLang="en-US" sz="2400" dirty="0"/>
            </a:br>
            <a:r>
              <a:rPr lang="en-US" altLang="en-US" sz="2400" dirty="0"/>
              <a:t>Testimony and Documentation</a:t>
            </a:r>
          </a:p>
        </p:txBody>
      </p:sp>
      <p:pic>
        <p:nvPicPr>
          <p:cNvPr id="76" name="Picture 75">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78" name="Picture 77">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67588" name="Content Placeholder 2">
            <a:extLst>
              <a:ext uri="{FF2B5EF4-FFF2-40B4-BE49-F238E27FC236}">
                <a16:creationId xmlns:a16="http://schemas.microsoft.com/office/drawing/2014/main" id="{D387D84A-39DA-4F01-BA1A-6717500DA0AD}"/>
              </a:ext>
            </a:extLst>
          </p:cNvPr>
          <p:cNvGraphicFramePr>
            <a:graphicFrameLocks noGrp="1"/>
          </p:cNvGraphicFramePr>
          <p:nvPr>
            <p:ph idx="1"/>
            <p:extLst>
              <p:ext uri="{D42A27DB-BD31-4B8C-83A1-F6EECF244321}">
                <p14:modId xmlns:p14="http://schemas.microsoft.com/office/powerpoint/2010/main" val="199329958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8989960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E16685-1C6E-BC42-86E1-2B27C11FDB58}"/>
              </a:ext>
            </a:extLst>
          </p:cNvPr>
          <p:cNvSpPr>
            <a:spLocks noGrp="1"/>
          </p:cNvSpPr>
          <p:nvPr>
            <p:ph type="title"/>
          </p:nvPr>
        </p:nvSpPr>
        <p:spPr>
          <a:xfrm>
            <a:off x="641074" y="1314450"/>
            <a:ext cx="2844002" cy="3680244"/>
          </a:xfrm>
        </p:spPr>
        <p:txBody>
          <a:bodyPr>
            <a:normAutofit/>
          </a:bodyPr>
          <a:lstStyle/>
          <a:p>
            <a:pPr algn="l"/>
            <a:r>
              <a:rPr lang="en-US" altLang="en-US" sz="2400"/>
              <a:t>Legal Perspective: </a:t>
            </a:r>
            <a:br>
              <a:rPr lang="en-US" altLang="en-US" sz="2400"/>
            </a:br>
            <a:r>
              <a:rPr lang="en-US" altLang="en-US" sz="2400"/>
              <a:t>Testimony and Documentation</a:t>
            </a:r>
            <a:endParaRPr lang="en-US" sz="2400"/>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99C9039A-DE3D-4F42-AF62-91D3C22473C1}"/>
              </a:ext>
            </a:extLst>
          </p:cNvPr>
          <p:cNvGraphicFramePr>
            <a:graphicFrameLocks noGrp="1"/>
          </p:cNvGraphicFramePr>
          <p:nvPr>
            <p:ph sz="quarter" idx="1"/>
            <p:extLst>
              <p:ext uri="{D42A27DB-BD31-4B8C-83A1-F6EECF244321}">
                <p14:modId xmlns:p14="http://schemas.microsoft.com/office/powerpoint/2010/main" val="1293161603"/>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30048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3BF02F9-82D6-7F42-BAB7-B61F2E5F1780}"/>
              </a:ext>
            </a:extLst>
          </p:cNvPr>
          <p:cNvSpPr>
            <a:spLocks noGrp="1"/>
          </p:cNvSpPr>
          <p:nvPr>
            <p:ph type="title"/>
          </p:nvPr>
        </p:nvSpPr>
        <p:spPr>
          <a:xfrm>
            <a:off x="641074" y="1588878"/>
            <a:ext cx="2844002" cy="3680244"/>
          </a:xfrm>
        </p:spPr>
        <p:txBody>
          <a:bodyPr>
            <a:normAutofit/>
          </a:bodyPr>
          <a:lstStyle/>
          <a:p>
            <a:pPr algn="l">
              <a:defRPr/>
            </a:pPr>
            <a:r>
              <a:rPr lang="en-US" sz="4400">
                <a:solidFill>
                  <a:srgbClr val="FFFFFF"/>
                </a:solidFill>
              </a:rPr>
              <a:t>Ethical or Legal Issues to ponder</a:t>
            </a:r>
          </a:p>
        </p:txBody>
      </p:sp>
      <p:pic>
        <p:nvPicPr>
          <p:cNvPr id="140" name="Picture 139">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19459" name="Content Placeholder 2">
            <a:extLst>
              <a:ext uri="{FF2B5EF4-FFF2-40B4-BE49-F238E27FC236}">
                <a16:creationId xmlns:a16="http://schemas.microsoft.com/office/drawing/2014/main" id="{54CC2424-D3AA-DA4C-BA14-FB2D24D8EF0B}"/>
              </a:ext>
            </a:extLst>
          </p:cNvPr>
          <p:cNvSpPr>
            <a:spLocks noGrp="1"/>
          </p:cNvSpPr>
          <p:nvPr>
            <p:ph idx="1"/>
          </p:nvPr>
        </p:nvSpPr>
        <p:spPr>
          <a:xfrm>
            <a:off x="4542718" y="525780"/>
            <a:ext cx="6784412" cy="6777989"/>
          </a:xfrm>
        </p:spPr>
        <p:txBody>
          <a:bodyPr anchor="ctr">
            <a:normAutofit lnSpcReduction="10000"/>
          </a:bodyPr>
          <a:lstStyle/>
          <a:p>
            <a:pPr>
              <a:lnSpc>
                <a:spcPct val="110000"/>
              </a:lnSpc>
            </a:pPr>
            <a:r>
              <a:rPr lang="en-US" altLang="en-US" sz="1700" dirty="0"/>
              <a:t>Failure to Treat or refer is called abandonment:  is it ethically and legally unacceptable to treat the client at risk regardless of sexual orientation, gender, or race?  </a:t>
            </a:r>
          </a:p>
          <a:p>
            <a:pPr>
              <a:lnSpc>
                <a:spcPct val="110000"/>
              </a:lnSpc>
            </a:pPr>
            <a:r>
              <a:rPr lang="en-US" altLang="en-US" sz="1700" dirty="0"/>
              <a:t>IS Group Counseling to be conducted by a trained and qualified clinician?</a:t>
            </a:r>
          </a:p>
          <a:p>
            <a:pPr>
              <a:lnSpc>
                <a:spcPct val="110000"/>
              </a:lnSpc>
            </a:pPr>
            <a:r>
              <a:rPr lang="en-US" altLang="en-US" sz="1700" dirty="0"/>
              <a:t>Crisis Intervention provided by clinicians without specialized training.  Many times clinicians show up to disasters with no training just trying to gather clients or assist, where does that cross legal or ethical boundaries?</a:t>
            </a:r>
          </a:p>
          <a:p>
            <a:pPr>
              <a:lnSpc>
                <a:spcPct val="110000"/>
              </a:lnSpc>
            </a:pPr>
            <a:r>
              <a:rPr lang="en-US" altLang="en-US" sz="1700" dirty="0"/>
              <a:t>Are Repressed or False Memories  being provoked by therapists who use hypnosis or has that been used as a legal issue in courts by the perpetrators?</a:t>
            </a:r>
          </a:p>
          <a:p>
            <a:pPr>
              <a:lnSpc>
                <a:spcPct val="110000"/>
              </a:lnSpc>
            </a:pPr>
            <a:r>
              <a:rPr lang="en-US" altLang="en-US" sz="1700" dirty="0"/>
              <a:t>Birth Control and Abortion Counseling: where are the ethics when a counselor imposes their personal beliefs on their clients at a critical time and when could that become a legal issue?</a:t>
            </a:r>
          </a:p>
          <a:p>
            <a:pPr>
              <a:lnSpc>
                <a:spcPct val="110000"/>
              </a:lnSpc>
            </a:pPr>
            <a:r>
              <a:rPr lang="en-US" altLang="en-US" sz="1700" dirty="0"/>
              <a:t>What about Sexual Misconduct- examples from being on the board</a:t>
            </a:r>
          </a:p>
          <a:p>
            <a:pPr>
              <a:lnSpc>
                <a:spcPct val="110000"/>
              </a:lnSpc>
            </a:pPr>
            <a:r>
              <a:rPr lang="en-US" altLang="en-US" sz="1700" dirty="0"/>
              <a:t>What is the difference between coaching and clinical practice and do you think its ok to advertise yourself as both?</a:t>
            </a:r>
          </a:p>
          <a:p>
            <a:pPr>
              <a:lnSpc>
                <a:spcPct val="110000"/>
              </a:lnSpc>
              <a:buFont typeface="Wingdings 2" pitchFamily="2" charset="2"/>
              <a:buNone/>
            </a:pPr>
            <a:endParaRPr lang="en-US" altLang="en-US" sz="1300" dirty="0"/>
          </a:p>
          <a:p>
            <a:pPr>
              <a:lnSpc>
                <a:spcPct val="110000"/>
              </a:lnSpc>
              <a:buFont typeface="Wingdings 2" pitchFamily="2" charset="2"/>
              <a:buNone/>
            </a:pPr>
            <a:endParaRPr lang="en-US" altLang="en-US" sz="1300" dirty="0"/>
          </a:p>
          <a:p>
            <a:pPr>
              <a:lnSpc>
                <a:spcPct val="110000"/>
              </a:lnSpc>
              <a:buFont typeface="Wingdings 2" pitchFamily="2" charset="2"/>
              <a:buNone/>
            </a:pPr>
            <a:endParaRPr lang="en-US" altLang="en-US" sz="1300" dirty="0"/>
          </a:p>
        </p:txBody>
      </p:sp>
      <p:pic>
        <p:nvPicPr>
          <p:cNvPr id="142" name="Picture 141">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42047292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CF54498-807C-4AB3-9318-2D3F86B6952C}"/>
              </a:ext>
            </a:extLst>
          </p:cNvPr>
          <p:cNvPicPr>
            <a:picLocks noChangeAspect="1"/>
          </p:cNvPicPr>
          <p:nvPr/>
        </p:nvPicPr>
        <p:blipFill rotWithShape="1">
          <a:blip r:embed="rId2"/>
          <a:srcRect l="33769" r="33220"/>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43F0631-B1B8-CD41-9F92-4C540304231A}"/>
              </a:ext>
            </a:extLst>
          </p:cNvPr>
          <p:cNvSpPr>
            <a:spLocks noGrp="1"/>
          </p:cNvSpPr>
          <p:nvPr>
            <p:ph type="title"/>
          </p:nvPr>
        </p:nvSpPr>
        <p:spPr>
          <a:xfrm>
            <a:off x="4465048" y="115597"/>
            <a:ext cx="6672886" cy="1596177"/>
          </a:xfrm>
        </p:spPr>
        <p:txBody>
          <a:bodyPr>
            <a:normAutofit/>
          </a:bodyPr>
          <a:lstStyle/>
          <a:p>
            <a:r>
              <a:rPr lang="en-US" dirty="0"/>
              <a:t>Articulate the difference between</a:t>
            </a:r>
            <a:br>
              <a:rPr lang="en-US" dirty="0"/>
            </a:br>
            <a:r>
              <a:rPr lang="en-US" dirty="0"/>
              <a:t>morals AND values</a:t>
            </a:r>
          </a:p>
        </p:txBody>
      </p:sp>
      <p:sp>
        <p:nvSpPr>
          <p:cNvPr id="3" name="Content Placeholder 2">
            <a:extLst>
              <a:ext uri="{FF2B5EF4-FFF2-40B4-BE49-F238E27FC236}">
                <a16:creationId xmlns:a16="http://schemas.microsoft.com/office/drawing/2014/main" id="{9FFFF7FB-7829-3B43-B3FA-E1391EBC448B}"/>
              </a:ext>
            </a:extLst>
          </p:cNvPr>
          <p:cNvSpPr>
            <a:spLocks noGrp="1"/>
          </p:cNvSpPr>
          <p:nvPr>
            <p:ph sz="quarter" idx="13"/>
          </p:nvPr>
        </p:nvSpPr>
        <p:spPr>
          <a:xfrm>
            <a:off x="4465048" y="1577340"/>
            <a:ext cx="7422152" cy="4594860"/>
          </a:xfrm>
        </p:spPr>
        <p:txBody>
          <a:bodyPr>
            <a:normAutofit fontScale="92500" lnSpcReduction="20000"/>
          </a:bodyPr>
          <a:lstStyle/>
          <a:p>
            <a:pPr marL="0" indent="0">
              <a:lnSpc>
                <a:spcPct val="110000"/>
              </a:lnSpc>
              <a:buNone/>
            </a:pPr>
            <a:r>
              <a:rPr lang="en-US" sz="1700" dirty="0"/>
              <a:t>The definition of morals in relation to modes of conduct is based around concepts of being decent, ethical, good, honest, honorable, just, nice, right or right-minded, righteous, straight, true, upright, and virtuous </a:t>
            </a:r>
          </a:p>
          <a:p>
            <a:pPr marL="0" indent="0">
              <a:lnSpc>
                <a:spcPct val="110000"/>
              </a:lnSpc>
              <a:buNone/>
            </a:pPr>
            <a:r>
              <a:rPr lang="en-US" sz="1700" dirty="0"/>
              <a:t>Values are correlated with virtue, distinction excellence grace, and merit. In the book  </a:t>
            </a:r>
            <a:r>
              <a:rPr lang="en-US" sz="1700" i="1" dirty="0"/>
              <a:t>Think Like a monk</a:t>
            </a:r>
            <a:r>
              <a:rPr lang="en-US" sz="1700" dirty="0"/>
              <a:t>, values are described as abstract and elusive that are influenced by the world we live in.  </a:t>
            </a:r>
          </a:p>
          <a:p>
            <a:pPr marL="0" indent="0">
              <a:lnSpc>
                <a:spcPct val="110000"/>
              </a:lnSpc>
              <a:buNone/>
            </a:pPr>
            <a:r>
              <a:rPr lang="en-US" sz="1700" dirty="0"/>
              <a:t>Look at your values and origins of your values. </a:t>
            </a:r>
          </a:p>
          <a:p>
            <a:pPr marL="0" indent="0">
              <a:lnSpc>
                <a:spcPct val="110000"/>
              </a:lnSpc>
              <a:buNone/>
            </a:pPr>
            <a:r>
              <a:rPr lang="en-US" sz="1700" dirty="0"/>
              <a:t>What we expose our minds to affects our values and with social media, our values are challenged constantly.  Jay Shetty, author of </a:t>
            </a:r>
            <a:r>
              <a:rPr lang="en-US" sz="1700" i="1" dirty="0"/>
              <a:t>Think like a monk,</a:t>
            </a:r>
            <a:r>
              <a:rPr lang="en-US" sz="1700" dirty="0"/>
              <a:t> further shared that when one tunes out the opinions, expectations, and obligations of the world, only then can we begin to hear ourselves and when we fill up our lives where there is no room for reflection, distractions become our values by default.  </a:t>
            </a:r>
          </a:p>
          <a:p>
            <a:pPr marL="0" indent="0">
              <a:lnSpc>
                <a:spcPct val="110000"/>
              </a:lnSpc>
              <a:buNone/>
            </a:pPr>
            <a:endParaRPr lang="en-US" sz="1700" dirty="0"/>
          </a:p>
          <a:p>
            <a:pPr marL="0" indent="0">
              <a:lnSpc>
                <a:spcPct val="110000"/>
              </a:lnSpc>
              <a:buNone/>
            </a:pPr>
            <a:r>
              <a:rPr lang="en-US" sz="1700" dirty="0"/>
              <a:t>Why is this important in the field of counseling?</a:t>
            </a:r>
          </a:p>
        </p:txBody>
      </p:sp>
    </p:spTree>
    <p:extLst>
      <p:ext uri="{BB962C8B-B14F-4D97-AF65-F5344CB8AC3E}">
        <p14:creationId xmlns:p14="http://schemas.microsoft.com/office/powerpoint/2010/main" val="32312428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D86E6-39D3-5C4D-9377-375739685072}"/>
              </a:ext>
            </a:extLst>
          </p:cNvPr>
          <p:cNvSpPr>
            <a:spLocks noGrp="1"/>
          </p:cNvSpPr>
          <p:nvPr>
            <p:ph type="title"/>
          </p:nvPr>
        </p:nvSpPr>
        <p:spPr/>
        <p:txBody>
          <a:bodyPr/>
          <a:lstStyle/>
          <a:p>
            <a:r>
              <a:rPr lang="en-US" altLang="en-US" dirty="0"/>
              <a:t>Ethics, Morality, Law</a:t>
            </a:r>
            <a:endParaRPr lang="en-US" dirty="0"/>
          </a:p>
        </p:txBody>
      </p:sp>
      <p:sp>
        <p:nvSpPr>
          <p:cNvPr id="3" name="Content Placeholder 2">
            <a:extLst>
              <a:ext uri="{FF2B5EF4-FFF2-40B4-BE49-F238E27FC236}">
                <a16:creationId xmlns:a16="http://schemas.microsoft.com/office/drawing/2014/main" id="{03D74BE0-D0FD-A245-BC19-7A6188EBBBA8}"/>
              </a:ext>
            </a:extLst>
          </p:cNvPr>
          <p:cNvSpPr>
            <a:spLocks noGrp="1"/>
          </p:cNvSpPr>
          <p:nvPr>
            <p:ph sz="quarter" idx="13"/>
          </p:nvPr>
        </p:nvSpPr>
        <p:spPr/>
        <p:txBody>
          <a:bodyPr/>
          <a:lstStyle/>
          <a:p>
            <a:r>
              <a:rPr lang="en-US" altLang="en-US" dirty="0"/>
              <a:t>Ethics – “philosophical discipline that is concerned with human conduct and moral decision making” (Van </a:t>
            </a:r>
            <a:r>
              <a:rPr lang="en-US" altLang="en-US" dirty="0" err="1"/>
              <a:t>Hoose</a:t>
            </a:r>
            <a:r>
              <a:rPr lang="en-US" altLang="en-US" dirty="0"/>
              <a:t> &amp; Kottler, 1985, p. 3).</a:t>
            </a:r>
          </a:p>
          <a:p>
            <a:r>
              <a:rPr lang="en-US" altLang="en-US" dirty="0"/>
              <a:t>Morality – involves judgment or evaluation of actions, and is associated with words like </a:t>
            </a:r>
            <a:r>
              <a:rPr lang="en-US" altLang="en-US" i="1" dirty="0"/>
              <a:t>good, bad, right, wrong, ought, </a:t>
            </a:r>
            <a:r>
              <a:rPr lang="en-US" altLang="en-US" dirty="0"/>
              <a:t>and </a:t>
            </a:r>
            <a:r>
              <a:rPr lang="en-US" altLang="en-US" i="1" dirty="0"/>
              <a:t>should</a:t>
            </a:r>
            <a:r>
              <a:rPr lang="en-US" altLang="en-US" dirty="0"/>
              <a:t>.</a:t>
            </a:r>
          </a:p>
          <a:p>
            <a:r>
              <a:rPr lang="en-US" altLang="en-US" dirty="0"/>
              <a:t>Law – a set of rules that governs particular activities in society (Wheeler &amp; Bertram, 2012)</a:t>
            </a:r>
          </a:p>
          <a:p>
            <a:endParaRPr lang="en-US" dirty="0"/>
          </a:p>
        </p:txBody>
      </p:sp>
    </p:spTree>
    <p:extLst>
      <p:ext uri="{BB962C8B-B14F-4D97-AF65-F5344CB8AC3E}">
        <p14:creationId xmlns:p14="http://schemas.microsoft.com/office/powerpoint/2010/main" val="23747941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72706" name="Title 1">
            <a:extLst>
              <a:ext uri="{FF2B5EF4-FFF2-40B4-BE49-F238E27FC236}">
                <a16:creationId xmlns:a16="http://schemas.microsoft.com/office/drawing/2014/main" id="{B5F585AC-BEE7-8A46-BFB0-3EFFB821E019}"/>
              </a:ext>
            </a:extLst>
          </p:cNvPr>
          <p:cNvSpPr>
            <a:spLocks noGrp="1"/>
          </p:cNvSpPr>
          <p:nvPr>
            <p:ph type="title"/>
          </p:nvPr>
        </p:nvSpPr>
        <p:spPr>
          <a:xfrm>
            <a:off x="641074" y="1588878"/>
            <a:ext cx="2844002" cy="3680244"/>
          </a:xfrm>
        </p:spPr>
        <p:txBody>
          <a:bodyPr>
            <a:normAutofit/>
          </a:bodyPr>
          <a:lstStyle/>
          <a:p>
            <a:pPr algn="l" eaLnBrk="1" hangingPunct="1"/>
            <a:r>
              <a:rPr lang="en-US" altLang="en-US" sz="4400">
                <a:solidFill>
                  <a:srgbClr val="FFFFFF"/>
                </a:solidFill>
              </a:rPr>
              <a:t>WHAT DRIVES YOU TO BE ETHICAL</a:t>
            </a:r>
          </a:p>
        </p:txBody>
      </p:sp>
      <p:pic>
        <p:nvPicPr>
          <p:cNvPr id="75" name="Picture 7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a:extLst>
              <a:ext uri="{FF2B5EF4-FFF2-40B4-BE49-F238E27FC236}">
                <a16:creationId xmlns:a16="http://schemas.microsoft.com/office/drawing/2014/main" id="{06AAEC71-4155-2B48-A386-AC1B19607D20}"/>
              </a:ext>
            </a:extLst>
          </p:cNvPr>
          <p:cNvSpPr>
            <a:spLocks noGrp="1"/>
          </p:cNvSpPr>
          <p:nvPr>
            <p:ph sz="quarter" idx="1"/>
          </p:nvPr>
        </p:nvSpPr>
        <p:spPr>
          <a:xfrm>
            <a:off x="4634794" y="1049695"/>
            <a:ext cx="6642806" cy="4758611"/>
          </a:xfrm>
        </p:spPr>
        <p:txBody>
          <a:bodyPr anchor="ctr">
            <a:normAutofit/>
          </a:bodyPr>
          <a:lstStyle/>
          <a:p>
            <a:pPr marL="274320" indent="-274320">
              <a:lnSpc>
                <a:spcPct val="110000"/>
              </a:lnSpc>
              <a:spcBef>
                <a:spcPts val="580"/>
              </a:spcBef>
              <a:buNone/>
              <a:defRPr/>
            </a:pPr>
            <a:r>
              <a:rPr lang="en-US" dirty="0"/>
              <a:t>There are numerous readings that enhance our lives and desires to personally grow.  </a:t>
            </a:r>
          </a:p>
          <a:p>
            <a:pPr marL="274320" indent="-274320">
              <a:lnSpc>
                <a:spcPct val="110000"/>
              </a:lnSpc>
              <a:spcBef>
                <a:spcPts val="580"/>
              </a:spcBef>
              <a:buNone/>
              <a:defRPr/>
            </a:pPr>
            <a:r>
              <a:rPr lang="en-US" dirty="0"/>
              <a:t>One of my favorites that relate to ethics and moral conduct is the Practical Guide to Personal Freedom:  The Four Agreements by Don Miguel Ruiz</a:t>
            </a:r>
          </a:p>
          <a:p>
            <a:pPr marL="274320" indent="-274320">
              <a:lnSpc>
                <a:spcPct val="110000"/>
              </a:lnSpc>
              <a:spcBef>
                <a:spcPts val="580"/>
              </a:spcBef>
              <a:buNone/>
              <a:defRPr/>
            </a:pPr>
            <a:endParaRPr lang="en-US" dirty="0"/>
          </a:p>
          <a:p>
            <a:pPr marL="274320" indent="-274320">
              <a:lnSpc>
                <a:spcPct val="110000"/>
              </a:lnSpc>
              <a:spcBef>
                <a:spcPts val="580"/>
              </a:spcBef>
              <a:buNone/>
              <a:defRPr/>
            </a:pPr>
            <a:r>
              <a:rPr lang="en-US" dirty="0"/>
              <a:t>The reason this book is highly recommended is due to its basic wisdom and the encouragement of the use of your personal power to adopt these agreements and use them in your life practices.</a:t>
            </a:r>
          </a:p>
          <a:p>
            <a:pPr marL="274320" indent="-274320">
              <a:lnSpc>
                <a:spcPct val="110000"/>
              </a:lnSpc>
              <a:spcBef>
                <a:spcPts val="580"/>
              </a:spcBef>
              <a:buNone/>
              <a:defRPr/>
            </a:pPr>
            <a:r>
              <a:rPr lang="en-US" dirty="0"/>
              <a:t>In describing the Four Agreements, Don Miguel Ruiz’s words will be shared directly with you without further referencing.</a:t>
            </a:r>
          </a:p>
        </p:txBody>
      </p:sp>
      <p:pic>
        <p:nvPicPr>
          <p:cNvPr id="77" name="Picture 7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17653126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73017E1C-8DE4-4E01-B08A-6EF091BD12C6}"/>
              </a:ext>
            </a:extLst>
          </p:cNvPr>
          <p:cNvPicPr>
            <a:picLocks noChangeAspect="1"/>
          </p:cNvPicPr>
          <p:nvPr/>
        </p:nvPicPr>
        <p:blipFill rotWithShape="1">
          <a:blip r:embed="rId3"/>
          <a:srcRect l="30379" r="25606"/>
          <a:stretch/>
        </p:blipFill>
        <p:spPr>
          <a:xfrm>
            <a:off x="20" y="10"/>
            <a:ext cx="4024741" cy="6857990"/>
          </a:xfrm>
          <a:prstGeom prst="rect">
            <a:avLst/>
          </a:prstGeom>
        </p:spPr>
      </p:pic>
      <p:sp>
        <p:nvSpPr>
          <p:cNvPr id="11" name="Rectangle 10">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25D6D04-4417-9349-BDAA-749A519C4DB0}"/>
              </a:ext>
            </a:extLst>
          </p:cNvPr>
          <p:cNvSpPr>
            <a:spLocks noGrp="1"/>
          </p:cNvSpPr>
          <p:nvPr>
            <p:ph type="title"/>
          </p:nvPr>
        </p:nvSpPr>
        <p:spPr>
          <a:xfrm>
            <a:off x="4251690" y="152398"/>
            <a:ext cx="6672886" cy="1596177"/>
          </a:xfrm>
        </p:spPr>
        <p:txBody>
          <a:bodyPr>
            <a:normAutofit/>
          </a:bodyPr>
          <a:lstStyle/>
          <a:p>
            <a:pPr>
              <a:defRPr/>
            </a:pPr>
            <a:r>
              <a:rPr lang="en-US" dirty="0"/>
              <a:t>THE FIRST AGREEMENT</a:t>
            </a:r>
            <a:br>
              <a:rPr lang="en-US" dirty="0"/>
            </a:br>
            <a:r>
              <a:rPr lang="en-US" dirty="0"/>
              <a:t>BE IMPECCABLE WITH YOUR WORD</a:t>
            </a:r>
          </a:p>
        </p:txBody>
      </p:sp>
      <p:sp>
        <p:nvSpPr>
          <p:cNvPr id="3" name="Content Placeholder 2">
            <a:extLst>
              <a:ext uri="{FF2B5EF4-FFF2-40B4-BE49-F238E27FC236}">
                <a16:creationId xmlns:a16="http://schemas.microsoft.com/office/drawing/2014/main" id="{3C4592B0-8013-7B42-BA61-16D74C143C92}"/>
              </a:ext>
            </a:extLst>
          </p:cNvPr>
          <p:cNvSpPr>
            <a:spLocks noGrp="1"/>
          </p:cNvSpPr>
          <p:nvPr>
            <p:ph sz="quarter" idx="1"/>
          </p:nvPr>
        </p:nvSpPr>
        <p:spPr>
          <a:xfrm>
            <a:off x="4397305" y="1599483"/>
            <a:ext cx="7246055" cy="4679397"/>
          </a:xfrm>
        </p:spPr>
        <p:txBody>
          <a:bodyPr>
            <a:noAutofit/>
          </a:bodyPr>
          <a:lstStyle/>
          <a:p>
            <a:pPr marL="274320" indent="-274320">
              <a:lnSpc>
                <a:spcPct val="110000"/>
              </a:lnSpc>
              <a:spcBef>
                <a:spcPts val="580"/>
              </a:spcBef>
              <a:buNone/>
              <a:defRPr/>
            </a:pPr>
            <a:r>
              <a:rPr lang="en-US" sz="1800" dirty="0"/>
              <a:t>This agreement is the most important one and usually the hardest one to keep!</a:t>
            </a:r>
          </a:p>
          <a:p>
            <a:pPr marL="274320" indent="-274320">
              <a:lnSpc>
                <a:spcPct val="110000"/>
              </a:lnSpc>
              <a:spcBef>
                <a:spcPts val="580"/>
              </a:spcBef>
              <a:buFont typeface="Wingdings 2"/>
              <a:buChar char=""/>
              <a:defRPr/>
            </a:pPr>
            <a:r>
              <a:rPr lang="en-US" sz="1800" dirty="0"/>
              <a:t>Through the “word” you express your creative power.  </a:t>
            </a:r>
          </a:p>
          <a:p>
            <a:pPr marL="274320" indent="-274320">
              <a:lnSpc>
                <a:spcPct val="110000"/>
              </a:lnSpc>
              <a:spcBef>
                <a:spcPts val="580"/>
              </a:spcBef>
              <a:buFont typeface="Wingdings 2"/>
              <a:buChar char=""/>
              <a:defRPr/>
            </a:pPr>
            <a:r>
              <a:rPr lang="en-US" sz="1800" dirty="0"/>
              <a:t>Your intent manifests through the word.</a:t>
            </a:r>
          </a:p>
          <a:p>
            <a:pPr marL="274320" indent="-274320">
              <a:lnSpc>
                <a:spcPct val="110000"/>
              </a:lnSpc>
              <a:spcBef>
                <a:spcPts val="580"/>
              </a:spcBef>
              <a:buFont typeface="Wingdings 2"/>
              <a:buChar char=""/>
              <a:defRPr/>
            </a:pPr>
            <a:r>
              <a:rPr lang="en-US" sz="1800" dirty="0"/>
              <a:t>What you dream, feel, really are, will al be manifested through the word</a:t>
            </a:r>
          </a:p>
          <a:p>
            <a:pPr marL="274320" indent="-274320">
              <a:lnSpc>
                <a:spcPct val="110000"/>
              </a:lnSpc>
              <a:spcBef>
                <a:spcPts val="580"/>
              </a:spcBef>
              <a:buFont typeface="Wingdings 2"/>
              <a:buChar char=""/>
              <a:defRPr/>
            </a:pPr>
            <a:r>
              <a:rPr lang="en-US" sz="1800" dirty="0"/>
              <a:t>The word is a force; it is the power you have to express and communicate, to think, and thereby to create the events in your life.</a:t>
            </a:r>
          </a:p>
          <a:p>
            <a:pPr marL="274320" indent="-274320">
              <a:lnSpc>
                <a:spcPct val="110000"/>
              </a:lnSpc>
              <a:spcBef>
                <a:spcPts val="580"/>
              </a:spcBef>
              <a:buFont typeface="Wingdings 2"/>
              <a:buChar char=""/>
              <a:defRPr/>
            </a:pPr>
            <a:r>
              <a:rPr lang="en-US" sz="1800" dirty="0"/>
              <a:t>The word is the most powerful tool you have as a human</a:t>
            </a:r>
          </a:p>
          <a:p>
            <a:pPr marL="274320" indent="-274320">
              <a:lnSpc>
                <a:spcPct val="110000"/>
              </a:lnSpc>
              <a:spcBef>
                <a:spcPts val="580"/>
              </a:spcBef>
              <a:buFont typeface="Wingdings 2"/>
              <a:buChar char=""/>
              <a:defRPr/>
            </a:pPr>
            <a:r>
              <a:rPr lang="en-US" sz="1800" dirty="0"/>
              <a:t>The word is so powerful that one word can change a life or destroy the lives of millions of people.</a:t>
            </a:r>
          </a:p>
          <a:p>
            <a:pPr marL="274320" indent="-274320">
              <a:lnSpc>
                <a:spcPct val="110000"/>
              </a:lnSpc>
              <a:spcBef>
                <a:spcPts val="580"/>
              </a:spcBef>
              <a:buFont typeface="Wingdings 2"/>
              <a:buChar char=""/>
              <a:defRPr/>
            </a:pPr>
            <a:r>
              <a:rPr lang="en-US" sz="1800" dirty="0"/>
              <a:t>By hooking our attention, the word can enter our mind and change a whole belief , for better or for worse.</a:t>
            </a:r>
          </a:p>
        </p:txBody>
      </p:sp>
    </p:spTree>
    <p:extLst>
      <p:ext uri="{BB962C8B-B14F-4D97-AF65-F5344CB8AC3E}">
        <p14:creationId xmlns:p14="http://schemas.microsoft.com/office/powerpoint/2010/main" val="33945990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B29BCAE6-E653-9348-8F76-C5754C580C23}"/>
              </a:ext>
            </a:extLst>
          </p:cNvPr>
          <p:cNvSpPr>
            <a:spLocks noGrp="1"/>
          </p:cNvSpPr>
          <p:nvPr>
            <p:ph type="title"/>
          </p:nvPr>
        </p:nvSpPr>
        <p:spPr>
          <a:xfrm>
            <a:off x="959896" y="960814"/>
            <a:ext cx="2732249" cy="4912936"/>
          </a:xfrm>
        </p:spPr>
        <p:txBody>
          <a:bodyPr anchor="b">
            <a:normAutofit/>
          </a:bodyPr>
          <a:lstStyle/>
          <a:p>
            <a:pPr algn="r">
              <a:defRPr/>
            </a:pPr>
            <a:r>
              <a:rPr lang="en-US" sz="3700">
                <a:solidFill>
                  <a:schemeClr val="bg1"/>
                </a:solidFill>
              </a:rPr>
              <a:t>THE SECOND AGREEMENT</a:t>
            </a:r>
            <a:br>
              <a:rPr lang="en-US" sz="3700">
                <a:solidFill>
                  <a:schemeClr val="bg1"/>
                </a:solidFill>
              </a:rPr>
            </a:br>
            <a:r>
              <a:rPr lang="en-US" sz="3700">
                <a:solidFill>
                  <a:schemeClr val="bg1"/>
                </a:solidFill>
              </a:rPr>
              <a:t>DON’T TAKE ANYTHING PERSONALLY</a:t>
            </a:r>
          </a:p>
        </p:txBody>
      </p:sp>
      <p:sp>
        <p:nvSpPr>
          <p:cNvPr id="75779" name="Content Placeholder 2">
            <a:extLst>
              <a:ext uri="{FF2B5EF4-FFF2-40B4-BE49-F238E27FC236}">
                <a16:creationId xmlns:a16="http://schemas.microsoft.com/office/drawing/2014/main" id="{809C0E48-7207-3F4D-8434-0EDDF8C1F93E}"/>
              </a:ext>
            </a:extLst>
          </p:cNvPr>
          <p:cNvSpPr>
            <a:spLocks noGrp="1"/>
          </p:cNvSpPr>
          <p:nvPr>
            <p:ph sz="quarter" idx="1"/>
          </p:nvPr>
        </p:nvSpPr>
        <p:spPr>
          <a:xfrm>
            <a:off x="4281874" y="259080"/>
            <a:ext cx="7651046" cy="6172200"/>
          </a:xfrm>
        </p:spPr>
        <p:txBody>
          <a:bodyPr anchor="ctr">
            <a:normAutofit/>
          </a:bodyPr>
          <a:lstStyle/>
          <a:p>
            <a:pPr eaLnBrk="1" hangingPunct="1">
              <a:lnSpc>
                <a:spcPct val="110000"/>
              </a:lnSpc>
            </a:pPr>
            <a:r>
              <a:rPr lang="en-US" altLang="en-US" dirty="0"/>
              <a:t>If you take whatever others say personally, then you agree with what is said and you become poisoned with their words.</a:t>
            </a:r>
          </a:p>
          <a:p>
            <a:pPr eaLnBrk="1" hangingPunct="1">
              <a:lnSpc>
                <a:spcPct val="110000"/>
              </a:lnSpc>
            </a:pPr>
            <a:r>
              <a:rPr lang="en-US" altLang="en-US" dirty="0"/>
              <a:t>You become trapped in “personal importance” which is the maximum expression of selfishness because we make the assumption that everything is about “me”.</a:t>
            </a:r>
          </a:p>
          <a:p>
            <a:pPr eaLnBrk="1" hangingPunct="1">
              <a:lnSpc>
                <a:spcPct val="110000"/>
              </a:lnSpc>
            </a:pPr>
            <a:r>
              <a:rPr lang="en-US" altLang="en-US" dirty="0"/>
              <a:t>When we take something personally, we make the assumption that they know what is in our world, and we try to impose our world on their world.</a:t>
            </a:r>
          </a:p>
          <a:p>
            <a:pPr eaLnBrk="1" hangingPunct="1">
              <a:lnSpc>
                <a:spcPct val="110000"/>
              </a:lnSpc>
            </a:pPr>
            <a:r>
              <a:rPr lang="en-US" altLang="en-US" dirty="0"/>
              <a:t>Even when others insult you directly, it has nothing to do with you, others are going to have their own opinion according to their belief system and it has nothing to do with you</a:t>
            </a:r>
          </a:p>
          <a:p>
            <a:pPr eaLnBrk="1" hangingPunct="1">
              <a:lnSpc>
                <a:spcPct val="110000"/>
              </a:lnSpc>
            </a:pPr>
            <a:r>
              <a:rPr lang="en-US" altLang="en-US" dirty="0"/>
              <a:t>Taking things personally makes you easy prey for these predators.</a:t>
            </a:r>
          </a:p>
        </p:txBody>
      </p:sp>
    </p:spTree>
    <p:extLst>
      <p:ext uri="{BB962C8B-B14F-4D97-AF65-F5344CB8AC3E}">
        <p14:creationId xmlns:p14="http://schemas.microsoft.com/office/powerpoint/2010/main" val="2163749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DC3B8C6B-63CA-4384-8059-2036BE5202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805" name="Picture 76804">
            <a:extLst>
              <a:ext uri="{FF2B5EF4-FFF2-40B4-BE49-F238E27FC236}">
                <a16:creationId xmlns:a16="http://schemas.microsoft.com/office/drawing/2014/main" id="{2E9DC582-BAB8-4E80-8769-925615BB4D66}"/>
              </a:ext>
            </a:extLst>
          </p:cNvPr>
          <p:cNvPicPr>
            <a:picLocks noChangeAspect="1"/>
          </p:cNvPicPr>
          <p:nvPr/>
        </p:nvPicPr>
        <p:blipFill rotWithShape="1">
          <a:blip r:embed="rId3"/>
          <a:srcRect l="54083" r="9825"/>
          <a:stretch/>
        </p:blipFill>
        <p:spPr>
          <a:xfrm>
            <a:off x="20" y="10"/>
            <a:ext cx="4024741" cy="6857990"/>
          </a:xfrm>
          <a:prstGeom prst="rect">
            <a:avLst/>
          </a:prstGeom>
        </p:spPr>
      </p:pic>
      <p:sp>
        <p:nvSpPr>
          <p:cNvPr id="75" name="Rectangle 74">
            <a:extLst>
              <a:ext uri="{FF2B5EF4-FFF2-40B4-BE49-F238E27FC236}">
                <a16:creationId xmlns:a16="http://schemas.microsoft.com/office/drawing/2014/main" id="{C71B03AA-C0EB-4104-84F8-E1AB8BFBE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24761" y="-2"/>
            <a:ext cx="81313" cy="6858002"/>
          </a:xfrm>
          <a:prstGeom prst="rect">
            <a:avLst/>
          </a:prstGeom>
          <a:gradFill flip="none" rotWithShape="1">
            <a:gsLst>
              <a:gs pos="84000">
                <a:srgbClr val="B5B5B5"/>
              </a:gs>
              <a:gs pos="60159">
                <a:srgbClr val="D5D5D5"/>
              </a:gs>
              <a:gs pos="50447">
                <a:srgbClr val="E6E6E6"/>
              </a:gs>
              <a:gs pos="44260">
                <a:srgbClr val="D5D5D5"/>
              </a:gs>
              <a:gs pos="15928">
                <a:srgbClr val="B5B5B5"/>
              </a:gs>
              <a:gs pos="7000">
                <a:srgbClr val="8A8A8A"/>
              </a:gs>
              <a:gs pos="0">
                <a:srgbClr val="BBBBBB"/>
              </a:gs>
              <a:gs pos="93000">
                <a:srgbClr val="8A8A8A"/>
              </a:gs>
              <a:gs pos="100000">
                <a:srgbClr val="BBBBB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7" name="Picture 76">
            <a:extLst>
              <a:ext uri="{FF2B5EF4-FFF2-40B4-BE49-F238E27FC236}">
                <a16:creationId xmlns:a16="http://schemas.microsoft.com/office/drawing/2014/main" id="{09C2B723-6C2F-49DE-A429-50BDFD1ADB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DAA90F1-CA0A-9D4D-8C25-95245999144C}"/>
              </a:ext>
            </a:extLst>
          </p:cNvPr>
          <p:cNvSpPr>
            <a:spLocks noGrp="1"/>
          </p:cNvSpPr>
          <p:nvPr>
            <p:ph type="title"/>
          </p:nvPr>
        </p:nvSpPr>
        <p:spPr>
          <a:xfrm>
            <a:off x="4465048" y="-2"/>
            <a:ext cx="6672886" cy="1596177"/>
          </a:xfrm>
        </p:spPr>
        <p:txBody>
          <a:bodyPr>
            <a:normAutofit/>
          </a:bodyPr>
          <a:lstStyle/>
          <a:p>
            <a:pPr>
              <a:defRPr/>
            </a:pPr>
            <a:r>
              <a:rPr lang="en-US" dirty="0"/>
              <a:t>THE THIRD AGREEMENT</a:t>
            </a:r>
            <a:br>
              <a:rPr lang="en-US" dirty="0"/>
            </a:br>
            <a:r>
              <a:rPr lang="en-US" dirty="0"/>
              <a:t>DON’T MAKE ASSUMPTIONS</a:t>
            </a:r>
          </a:p>
        </p:txBody>
      </p:sp>
      <p:sp>
        <p:nvSpPr>
          <p:cNvPr id="76803" name="Content Placeholder 2">
            <a:extLst>
              <a:ext uri="{FF2B5EF4-FFF2-40B4-BE49-F238E27FC236}">
                <a16:creationId xmlns:a16="http://schemas.microsoft.com/office/drawing/2014/main" id="{3633E697-E77C-074D-82DA-36914CFCB423}"/>
              </a:ext>
            </a:extLst>
          </p:cNvPr>
          <p:cNvSpPr>
            <a:spLocks noGrp="1"/>
          </p:cNvSpPr>
          <p:nvPr>
            <p:ph sz="quarter" idx="1"/>
          </p:nvPr>
        </p:nvSpPr>
        <p:spPr>
          <a:xfrm>
            <a:off x="4465048" y="1417320"/>
            <a:ext cx="6672887" cy="4648200"/>
          </a:xfrm>
        </p:spPr>
        <p:txBody>
          <a:bodyPr>
            <a:normAutofit/>
          </a:bodyPr>
          <a:lstStyle/>
          <a:p>
            <a:pPr eaLnBrk="1" hangingPunct="1">
              <a:lnSpc>
                <a:spcPct val="110000"/>
              </a:lnSpc>
            </a:pPr>
            <a:r>
              <a:rPr lang="en-US" altLang="en-US" sz="1800" dirty="0"/>
              <a:t>The problem with making assumptions is that we believe they are truth.  </a:t>
            </a:r>
          </a:p>
          <a:p>
            <a:pPr eaLnBrk="1" hangingPunct="1">
              <a:lnSpc>
                <a:spcPct val="110000"/>
              </a:lnSpc>
            </a:pPr>
            <a:r>
              <a:rPr lang="en-US" altLang="en-US" sz="1800" dirty="0"/>
              <a:t>We make an assumption, we misunderstand, we take personally, and we end up creating a whole big drama for nothing.</a:t>
            </a:r>
          </a:p>
          <a:p>
            <a:pPr eaLnBrk="1" hangingPunct="1">
              <a:lnSpc>
                <a:spcPct val="110000"/>
              </a:lnSpc>
            </a:pPr>
            <a:r>
              <a:rPr lang="en-US" altLang="en-US" sz="1800" dirty="0"/>
              <a:t>We create a lot of emotional poison by making assumptions and taking it personally because usually we start gossiping about our assumptions.</a:t>
            </a:r>
          </a:p>
          <a:p>
            <a:pPr eaLnBrk="1" hangingPunct="1">
              <a:lnSpc>
                <a:spcPct val="110000"/>
              </a:lnSpc>
            </a:pPr>
            <a:r>
              <a:rPr lang="en-US" altLang="en-US" sz="1800" dirty="0"/>
              <a:t>The way to keep yourself from making assumptions is to ask questions.   Make sure communications are clear!</a:t>
            </a:r>
          </a:p>
          <a:p>
            <a:pPr eaLnBrk="1" hangingPunct="1">
              <a:lnSpc>
                <a:spcPct val="110000"/>
              </a:lnSpc>
            </a:pPr>
            <a:r>
              <a:rPr lang="en-US" altLang="en-US" sz="1800" dirty="0"/>
              <a:t>The day you stop making assumptions you will communicate cleanly and clearly, free from emotional poison.</a:t>
            </a:r>
          </a:p>
          <a:p>
            <a:pPr eaLnBrk="1" hangingPunct="1">
              <a:lnSpc>
                <a:spcPct val="110000"/>
              </a:lnSpc>
            </a:pPr>
            <a:endParaRPr lang="en-US" altLang="en-US" sz="1400" dirty="0"/>
          </a:p>
          <a:p>
            <a:pPr eaLnBrk="1" hangingPunct="1">
              <a:lnSpc>
                <a:spcPct val="110000"/>
              </a:lnSpc>
            </a:pPr>
            <a:endParaRPr lang="en-US" altLang="en-US" sz="1400" dirty="0"/>
          </a:p>
        </p:txBody>
      </p:sp>
    </p:spTree>
    <p:extLst>
      <p:ext uri="{BB962C8B-B14F-4D97-AF65-F5344CB8AC3E}">
        <p14:creationId xmlns:p14="http://schemas.microsoft.com/office/powerpoint/2010/main" val="10264377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2585039-CDA7-4B76-B013-776F970DE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184" y="0"/>
            <a:ext cx="12173816"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1D53D942-8031-42E8-88B4-E03A710E89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75" name="Rectangle 74">
            <a:extLst>
              <a:ext uri="{FF2B5EF4-FFF2-40B4-BE49-F238E27FC236}">
                <a16:creationId xmlns:a16="http://schemas.microsoft.com/office/drawing/2014/main" id="{5FD07472-970F-49B5-8994-ADEAA31487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930400" cy="6858002"/>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7" name="Picture 76">
            <a:extLst>
              <a:ext uri="{FF2B5EF4-FFF2-40B4-BE49-F238E27FC236}">
                <a16:creationId xmlns:a16="http://schemas.microsoft.com/office/drawing/2014/main" id="{82869BAE-8EC0-4D16-ACB8-F0CBFDD904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82524" t="71774" r="2564"/>
          <a:stretch/>
        </p:blipFill>
        <p:spPr>
          <a:xfrm>
            <a:off x="18184" y="4822361"/>
            <a:ext cx="1911902" cy="2035640"/>
          </a:xfrm>
          <a:prstGeom prst="rect">
            <a:avLst/>
          </a:prstGeom>
        </p:spPr>
      </p:pic>
      <p:pic>
        <p:nvPicPr>
          <p:cNvPr id="79" name="Picture 78">
            <a:extLst>
              <a:ext uri="{FF2B5EF4-FFF2-40B4-BE49-F238E27FC236}">
                <a16:creationId xmlns:a16="http://schemas.microsoft.com/office/drawing/2014/main" id="{3524A7AE-FFF7-4F70-9AEA-01A5DFF77BC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49896" t="75007" r="30510"/>
          <a:stretch/>
        </p:blipFill>
        <p:spPr>
          <a:xfrm>
            <a:off x="297855" y="5471958"/>
            <a:ext cx="889881" cy="638482"/>
          </a:xfrm>
          <a:custGeom>
            <a:avLst/>
            <a:gdLst>
              <a:gd name="connsiteX0" fmla="*/ 2051608 w 4103216"/>
              <a:gd name="connsiteY0" fmla="*/ 0 h 1714050"/>
              <a:gd name="connsiteX1" fmla="*/ 4103216 w 4103216"/>
              <a:gd name="connsiteY1" fmla="*/ 1266738 h 1714050"/>
              <a:gd name="connsiteX2" fmla="*/ 4010980 w 4103216"/>
              <a:gd name="connsiteY2" fmla="*/ 1643427 h 1714050"/>
              <a:gd name="connsiteX3" fmla="*/ 3969116 w 4103216"/>
              <a:gd name="connsiteY3" fmla="*/ 1714050 h 1714050"/>
              <a:gd name="connsiteX4" fmla="*/ 134100 w 4103216"/>
              <a:gd name="connsiteY4" fmla="*/ 1714050 h 1714050"/>
              <a:gd name="connsiteX5" fmla="*/ 92237 w 4103216"/>
              <a:gd name="connsiteY5" fmla="*/ 1643427 h 1714050"/>
              <a:gd name="connsiteX6" fmla="*/ 0 w 4103216"/>
              <a:gd name="connsiteY6" fmla="*/ 1266738 h 1714050"/>
              <a:gd name="connsiteX7" fmla="*/ 2051608 w 4103216"/>
              <a:gd name="connsiteY7" fmla="*/ 0 h 1714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03216" h="1714050">
                <a:moveTo>
                  <a:pt x="2051608" y="0"/>
                </a:moveTo>
                <a:cubicBezTo>
                  <a:pt x="3184680" y="0"/>
                  <a:pt x="4103216" y="567138"/>
                  <a:pt x="4103216" y="1266738"/>
                </a:cubicBezTo>
                <a:cubicBezTo>
                  <a:pt x="4103216" y="1397913"/>
                  <a:pt x="4070924" y="1524431"/>
                  <a:pt x="4010980" y="1643427"/>
                </a:cubicBezTo>
                <a:lnTo>
                  <a:pt x="3969116" y="1714050"/>
                </a:lnTo>
                <a:lnTo>
                  <a:pt x="134100" y="1714050"/>
                </a:lnTo>
                <a:lnTo>
                  <a:pt x="92237" y="1643427"/>
                </a:lnTo>
                <a:cubicBezTo>
                  <a:pt x="32293" y="1524431"/>
                  <a:pt x="0" y="1397913"/>
                  <a:pt x="0" y="1266738"/>
                </a:cubicBezTo>
                <a:cubicBezTo>
                  <a:pt x="0" y="567138"/>
                  <a:pt x="918536" y="0"/>
                  <a:pt x="2051608" y="0"/>
                </a:cubicBezTo>
                <a:close/>
              </a:path>
            </a:pathLst>
          </a:custGeom>
        </p:spPr>
      </p:pic>
      <p:sp>
        <p:nvSpPr>
          <p:cNvPr id="3" name="Content Placeholder 2">
            <a:extLst>
              <a:ext uri="{FF2B5EF4-FFF2-40B4-BE49-F238E27FC236}">
                <a16:creationId xmlns:a16="http://schemas.microsoft.com/office/drawing/2014/main" id="{EAC69F70-F270-694A-B390-386994DADD10}"/>
              </a:ext>
            </a:extLst>
          </p:cNvPr>
          <p:cNvSpPr>
            <a:spLocks noGrp="1"/>
          </p:cNvSpPr>
          <p:nvPr>
            <p:ph sz="quarter" idx="1"/>
          </p:nvPr>
        </p:nvSpPr>
        <p:spPr>
          <a:xfrm>
            <a:off x="2844486" y="1950440"/>
            <a:ext cx="8433113" cy="3840760"/>
          </a:xfrm>
        </p:spPr>
        <p:txBody>
          <a:bodyPr anchor="ctr">
            <a:normAutofit/>
          </a:bodyPr>
          <a:lstStyle/>
          <a:p>
            <a:pPr marL="274320" indent="-274320">
              <a:lnSpc>
                <a:spcPct val="110000"/>
              </a:lnSpc>
              <a:spcBef>
                <a:spcPts val="580"/>
              </a:spcBef>
              <a:buNone/>
              <a:defRPr/>
            </a:pPr>
            <a:r>
              <a:rPr lang="en-US" sz="1600" dirty="0"/>
              <a:t>Where the behavior of a counselor resulted in harm to a client, Wheeler &amp; Bertram, 2008, concluded that offending practitioners seem to fall into one of three broad categories:</a:t>
            </a:r>
          </a:p>
          <a:p>
            <a:pPr marL="514350" indent="-514350">
              <a:lnSpc>
                <a:spcPct val="110000"/>
              </a:lnSpc>
              <a:spcBef>
                <a:spcPts val="580"/>
              </a:spcBef>
              <a:buFont typeface="+mj-lt"/>
              <a:buAutoNum type="arabicPeriod"/>
              <a:defRPr/>
            </a:pPr>
            <a:r>
              <a:rPr lang="en-US" sz="1600" b="1" dirty="0"/>
              <a:t>Intentional disregard</a:t>
            </a:r>
            <a:r>
              <a:rPr lang="en-US" sz="1600" dirty="0"/>
              <a:t>:  where practitioner is intentionally opportunistic, abusive, exploitive, and self serving in their dealings with their client.</a:t>
            </a:r>
          </a:p>
          <a:p>
            <a:pPr marL="514350" indent="-514350">
              <a:lnSpc>
                <a:spcPct val="110000"/>
              </a:lnSpc>
              <a:spcBef>
                <a:spcPts val="580"/>
              </a:spcBef>
              <a:buFont typeface="+mj-lt"/>
              <a:buAutoNum type="arabicPeriod"/>
              <a:defRPr/>
            </a:pPr>
            <a:r>
              <a:rPr lang="en-US" sz="1600" b="1" dirty="0"/>
              <a:t>Careless disregard</a:t>
            </a:r>
            <a:r>
              <a:rPr lang="en-US" sz="1600" dirty="0"/>
              <a:t>:  the practitioner operates from a standpoint of being innocently unaware to lazy and careless. The practitioner did not take the time to study and understand the law.  The harm done is unintentional but the damage is real.</a:t>
            </a:r>
          </a:p>
          <a:p>
            <a:pPr marL="514350" indent="-514350">
              <a:lnSpc>
                <a:spcPct val="110000"/>
              </a:lnSpc>
              <a:spcBef>
                <a:spcPts val="580"/>
              </a:spcBef>
              <a:buFont typeface="+mj-lt"/>
              <a:buAutoNum type="arabicPeriod"/>
              <a:defRPr/>
            </a:pPr>
            <a:r>
              <a:rPr lang="en-US" sz="1600" b="1" dirty="0"/>
              <a:t>Wrong place, Wrong ti</a:t>
            </a:r>
            <a:r>
              <a:rPr lang="en-US" sz="1600" dirty="0"/>
              <a:t>me:  the practitioner knows and understands legal and ethical mandates and are actively committed to abiding by them yet still becomes involved in a client related situation in which a client is harmed!</a:t>
            </a:r>
          </a:p>
        </p:txBody>
      </p:sp>
      <p:sp>
        <p:nvSpPr>
          <p:cNvPr id="9218" name="Title 1">
            <a:extLst>
              <a:ext uri="{FF2B5EF4-FFF2-40B4-BE49-F238E27FC236}">
                <a16:creationId xmlns:a16="http://schemas.microsoft.com/office/drawing/2014/main" id="{B9A359EB-FB46-6F43-8619-25B6C050055E}"/>
              </a:ext>
            </a:extLst>
          </p:cNvPr>
          <p:cNvSpPr>
            <a:spLocks noGrp="1"/>
          </p:cNvSpPr>
          <p:nvPr>
            <p:ph type="title"/>
          </p:nvPr>
        </p:nvSpPr>
        <p:spPr>
          <a:xfrm>
            <a:off x="2844486" y="643467"/>
            <a:ext cx="8433739" cy="1306972"/>
          </a:xfrm>
        </p:spPr>
        <p:txBody>
          <a:bodyPr>
            <a:normAutofit/>
          </a:bodyPr>
          <a:lstStyle/>
          <a:p>
            <a:pPr eaLnBrk="1" hangingPunct="1"/>
            <a:r>
              <a:rPr lang="en-US" altLang="en-US" sz="4400" dirty="0"/>
              <a:t>Counselors &amp; the Law</a:t>
            </a:r>
          </a:p>
        </p:txBody>
      </p:sp>
    </p:spTree>
    <p:extLst>
      <p:ext uri="{BB962C8B-B14F-4D97-AF65-F5344CB8AC3E}">
        <p14:creationId xmlns:p14="http://schemas.microsoft.com/office/powerpoint/2010/main" val="466943650"/>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2" name="Title 1">
            <a:extLst>
              <a:ext uri="{FF2B5EF4-FFF2-40B4-BE49-F238E27FC236}">
                <a16:creationId xmlns:a16="http://schemas.microsoft.com/office/drawing/2014/main" id="{8B9F2AAC-6C4E-C24B-8BA5-1F53961FEAFF}"/>
              </a:ext>
            </a:extLst>
          </p:cNvPr>
          <p:cNvSpPr>
            <a:spLocks noGrp="1"/>
          </p:cNvSpPr>
          <p:nvPr>
            <p:ph type="title"/>
          </p:nvPr>
        </p:nvSpPr>
        <p:spPr>
          <a:xfrm>
            <a:off x="959896" y="960814"/>
            <a:ext cx="2732249" cy="4912936"/>
          </a:xfrm>
        </p:spPr>
        <p:txBody>
          <a:bodyPr anchor="b">
            <a:normAutofit/>
          </a:bodyPr>
          <a:lstStyle/>
          <a:p>
            <a:pPr algn="r">
              <a:defRPr/>
            </a:pPr>
            <a:r>
              <a:rPr lang="en-US" sz="3700">
                <a:solidFill>
                  <a:schemeClr val="bg1"/>
                </a:solidFill>
              </a:rPr>
              <a:t>THE FOURTH AGREEMENT</a:t>
            </a:r>
            <a:br>
              <a:rPr lang="en-US" sz="3700">
                <a:solidFill>
                  <a:schemeClr val="bg1"/>
                </a:solidFill>
              </a:rPr>
            </a:br>
            <a:r>
              <a:rPr lang="en-US" sz="3700">
                <a:solidFill>
                  <a:schemeClr val="bg1"/>
                </a:solidFill>
              </a:rPr>
              <a:t>ALWAYS DO YOUR BEST</a:t>
            </a:r>
          </a:p>
        </p:txBody>
      </p:sp>
      <p:sp>
        <p:nvSpPr>
          <p:cNvPr id="3" name="Content Placeholder 2">
            <a:extLst>
              <a:ext uri="{FF2B5EF4-FFF2-40B4-BE49-F238E27FC236}">
                <a16:creationId xmlns:a16="http://schemas.microsoft.com/office/drawing/2014/main" id="{52F494BD-2FD2-9D40-B200-FE9743A77A05}"/>
              </a:ext>
            </a:extLst>
          </p:cNvPr>
          <p:cNvSpPr>
            <a:spLocks noGrp="1"/>
          </p:cNvSpPr>
          <p:nvPr>
            <p:ph sz="quarter" idx="1"/>
          </p:nvPr>
        </p:nvSpPr>
        <p:spPr>
          <a:xfrm>
            <a:off x="4281873" y="219711"/>
            <a:ext cx="7910125" cy="6485889"/>
          </a:xfrm>
        </p:spPr>
        <p:txBody>
          <a:bodyPr anchor="ctr">
            <a:normAutofit/>
          </a:bodyPr>
          <a:lstStyle/>
          <a:p>
            <a:pPr marL="274320" indent="-274320">
              <a:lnSpc>
                <a:spcPct val="110000"/>
              </a:lnSpc>
              <a:spcBef>
                <a:spcPts val="580"/>
              </a:spcBef>
              <a:buFont typeface="Wingdings 2"/>
              <a:buChar char=""/>
              <a:defRPr/>
            </a:pPr>
            <a:r>
              <a:rPr lang="en-US" sz="1800" dirty="0"/>
              <a:t>Under any circumstances, always do your best, no more and no less!</a:t>
            </a:r>
          </a:p>
          <a:p>
            <a:pPr marL="274320" indent="-274320">
              <a:lnSpc>
                <a:spcPct val="110000"/>
              </a:lnSpc>
              <a:spcBef>
                <a:spcPts val="580"/>
              </a:spcBef>
              <a:buFont typeface="Wingdings 2"/>
              <a:buChar char=""/>
              <a:defRPr/>
            </a:pPr>
            <a:r>
              <a:rPr lang="en-US" sz="1800" dirty="0"/>
              <a:t>Everything is alive and changing all the time, so your best will sometimes be high quality, and other times it will not be as good. </a:t>
            </a:r>
          </a:p>
          <a:p>
            <a:pPr marL="274320" indent="-274320">
              <a:lnSpc>
                <a:spcPct val="110000"/>
              </a:lnSpc>
              <a:spcBef>
                <a:spcPts val="580"/>
              </a:spcBef>
              <a:buFont typeface="Wingdings 2"/>
              <a:buChar char=""/>
              <a:defRPr/>
            </a:pPr>
            <a:r>
              <a:rPr lang="en-US" sz="1800" dirty="0"/>
              <a:t>If you try too hard to do more than your best, you will spend more energy than is needed and in the end your best will not be enough.</a:t>
            </a:r>
          </a:p>
          <a:p>
            <a:pPr marL="274320" indent="-274320">
              <a:lnSpc>
                <a:spcPct val="110000"/>
              </a:lnSpc>
              <a:spcBef>
                <a:spcPts val="580"/>
              </a:spcBef>
              <a:buFont typeface="Wingdings 2"/>
              <a:buChar char=""/>
              <a:defRPr/>
            </a:pPr>
            <a:r>
              <a:rPr lang="en-US" sz="1800" dirty="0"/>
              <a:t>When you overdo, you deplete your body and go against yourself, and it will take you longer to accomplish your goal.  </a:t>
            </a:r>
          </a:p>
          <a:p>
            <a:pPr marL="274320" indent="-274320">
              <a:lnSpc>
                <a:spcPct val="110000"/>
              </a:lnSpc>
              <a:spcBef>
                <a:spcPts val="580"/>
              </a:spcBef>
              <a:buFont typeface="Wingdings 2"/>
              <a:buChar char=""/>
              <a:defRPr/>
            </a:pPr>
            <a:r>
              <a:rPr lang="en-US" sz="1800" dirty="0"/>
              <a:t>If you do less than your best, you subject yourself to frustrations, self-judgment, guilt and regrets.</a:t>
            </a:r>
          </a:p>
          <a:p>
            <a:pPr marL="274320" indent="-274320">
              <a:lnSpc>
                <a:spcPct val="110000"/>
              </a:lnSpc>
              <a:spcBef>
                <a:spcPts val="580"/>
              </a:spcBef>
              <a:buFont typeface="Wingdings 2"/>
              <a:buChar char=""/>
              <a:defRPr/>
            </a:pPr>
            <a:r>
              <a:rPr lang="en-US" sz="1800" dirty="0"/>
              <a:t>If you always do your best there is no way you can judge yourself!</a:t>
            </a:r>
          </a:p>
          <a:p>
            <a:pPr marL="274320" indent="-274320">
              <a:lnSpc>
                <a:spcPct val="110000"/>
              </a:lnSpc>
              <a:spcBef>
                <a:spcPts val="580"/>
              </a:spcBef>
              <a:buFont typeface="Wingdings 2"/>
              <a:buChar char=""/>
              <a:defRPr/>
            </a:pPr>
            <a:r>
              <a:rPr lang="en-US" sz="1800" dirty="0"/>
              <a:t>Doing your best, you are going to live your life intensely.  You are going to be productive, you are going to be good to yourself, because you will be giving yourself to your family, to your community, to everything.  </a:t>
            </a:r>
          </a:p>
          <a:p>
            <a:pPr marL="274320" indent="-274320">
              <a:lnSpc>
                <a:spcPct val="110000"/>
              </a:lnSpc>
              <a:spcBef>
                <a:spcPts val="580"/>
              </a:spcBef>
              <a:buFont typeface="Wingdings 2"/>
              <a:buChar char=""/>
              <a:defRPr/>
            </a:pPr>
            <a:r>
              <a:rPr lang="en-US" sz="1800" dirty="0"/>
              <a:t>Doing your best is taking action because you love it, not because you’re expecting a reward!  Doing your best doesn’t feel like work.</a:t>
            </a:r>
          </a:p>
        </p:txBody>
      </p:sp>
    </p:spTree>
    <p:extLst>
      <p:ext uri="{BB962C8B-B14F-4D97-AF65-F5344CB8AC3E}">
        <p14:creationId xmlns:p14="http://schemas.microsoft.com/office/powerpoint/2010/main" val="27758339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3BFAF-7DA0-6944-A570-FCF7B72161C0}"/>
              </a:ext>
            </a:extLst>
          </p:cNvPr>
          <p:cNvSpPr>
            <a:spLocks noGrp="1"/>
          </p:cNvSpPr>
          <p:nvPr>
            <p:ph type="title"/>
          </p:nvPr>
        </p:nvSpPr>
        <p:spPr/>
        <p:txBody>
          <a:bodyPr/>
          <a:lstStyle/>
          <a:p>
            <a:r>
              <a:rPr lang="en-US" dirty="0"/>
              <a:t>Articulate the difference between</a:t>
            </a:r>
            <a:br>
              <a:rPr lang="en-US" dirty="0"/>
            </a:br>
            <a:r>
              <a:rPr lang="en-US" dirty="0"/>
              <a:t>personal ethics and professional ethics</a:t>
            </a:r>
          </a:p>
        </p:txBody>
      </p:sp>
      <p:sp>
        <p:nvSpPr>
          <p:cNvPr id="3" name="Content Placeholder 2">
            <a:extLst>
              <a:ext uri="{FF2B5EF4-FFF2-40B4-BE49-F238E27FC236}">
                <a16:creationId xmlns:a16="http://schemas.microsoft.com/office/drawing/2014/main" id="{4C8EC6C0-0F71-4A4B-8BBE-63A2E0D11E39}"/>
              </a:ext>
            </a:extLst>
          </p:cNvPr>
          <p:cNvSpPr>
            <a:spLocks noGrp="1"/>
          </p:cNvSpPr>
          <p:nvPr>
            <p:ph sz="quarter" idx="13"/>
          </p:nvPr>
        </p:nvSpPr>
        <p:spPr>
          <a:xfrm>
            <a:off x="914400" y="1894651"/>
            <a:ext cx="10363826" cy="4344831"/>
          </a:xfrm>
        </p:spPr>
        <p:txBody>
          <a:bodyPr/>
          <a:lstStyle/>
          <a:p>
            <a:pPr marL="0" indent="0">
              <a:buNone/>
            </a:pPr>
            <a:r>
              <a:rPr lang="en-US" dirty="0"/>
              <a:t>A quick rundown of personal ethics vs. professional ethics:</a:t>
            </a:r>
          </a:p>
          <a:p>
            <a:pPr marL="0" indent="0" algn="ctr">
              <a:buNone/>
            </a:pPr>
            <a:r>
              <a:rPr lang="en-US" dirty="0">
                <a:hlinkClick r:id="rId2"/>
              </a:rPr>
              <a:t>https://www.youtube.com/watch?v=gwvrMB1jFqg</a:t>
            </a:r>
            <a:endParaRPr lang="en-US" dirty="0"/>
          </a:p>
          <a:p>
            <a:pPr marL="0" indent="0" algn="ctr">
              <a:buNone/>
            </a:pPr>
            <a:endParaRPr lang="en-US" dirty="0"/>
          </a:p>
          <a:p>
            <a:pPr marL="0" indent="0">
              <a:buNone/>
            </a:pPr>
            <a:r>
              <a:rPr lang="en-US" dirty="0"/>
              <a:t>An example of personal ethics conflicting with professional Ethics:</a:t>
            </a:r>
          </a:p>
          <a:p>
            <a:pPr marL="0" indent="0" algn="ctr">
              <a:buNone/>
            </a:pPr>
            <a:r>
              <a:rPr lang="en-US" dirty="0">
                <a:hlinkClick r:id="rId3"/>
              </a:rPr>
              <a:t>https://www.youtube.com/watch?v=ptM-mvJVdp0</a:t>
            </a:r>
            <a:endParaRPr lang="en-US" dirty="0"/>
          </a:p>
          <a:p>
            <a:pPr marL="0" indent="0" algn="ctr">
              <a:buNone/>
            </a:pPr>
            <a:endParaRPr lang="en-US" dirty="0"/>
          </a:p>
          <a:p>
            <a:pPr marL="0" indent="0">
              <a:buNone/>
            </a:pPr>
            <a:r>
              <a:rPr lang="en-US" dirty="0"/>
              <a:t>Other areas that may lend to personal ethics vs. professional ethics include:</a:t>
            </a:r>
          </a:p>
          <a:p>
            <a:pPr marL="0" indent="0">
              <a:buNone/>
            </a:pPr>
            <a:r>
              <a:rPr lang="en-US" dirty="0"/>
              <a:t>Polyamorous relations, </a:t>
            </a:r>
            <a:r>
              <a:rPr lang="en-US" dirty="0" err="1"/>
              <a:t>lgbtq</a:t>
            </a:r>
            <a:r>
              <a:rPr lang="en-US" dirty="0"/>
              <a:t> differences, race differences, abortions, religious </a:t>
            </a:r>
            <a:r>
              <a:rPr lang="en-US" dirty="0" err="1"/>
              <a:t>diffrences</a:t>
            </a:r>
            <a:r>
              <a:rPr lang="en-US" dirty="0"/>
              <a:t>, and most recently political differences</a:t>
            </a:r>
          </a:p>
        </p:txBody>
      </p:sp>
    </p:spTree>
    <p:extLst>
      <p:ext uri="{BB962C8B-B14F-4D97-AF65-F5344CB8AC3E}">
        <p14:creationId xmlns:p14="http://schemas.microsoft.com/office/powerpoint/2010/main" val="41453894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60C4BE-913A-8247-9B0F-13637ABF9853}"/>
              </a:ext>
            </a:extLst>
          </p:cNvPr>
          <p:cNvSpPr>
            <a:spLocks noGrp="1"/>
          </p:cNvSpPr>
          <p:nvPr>
            <p:ph type="title"/>
          </p:nvPr>
        </p:nvSpPr>
        <p:spPr>
          <a:xfrm>
            <a:off x="913776" y="643466"/>
            <a:ext cx="3418784" cy="4308475"/>
          </a:xfrm>
        </p:spPr>
        <p:txBody>
          <a:bodyPr anchor="t">
            <a:normAutofit/>
          </a:bodyPr>
          <a:lstStyle/>
          <a:p>
            <a:pPr algn="l"/>
            <a:r>
              <a:rPr lang="en-US" sz="2800"/>
              <a:t>Identify and resolve ethical dilemmas, traps and pitfalls faced in participant’s </a:t>
            </a:r>
            <a:br>
              <a:rPr lang="en-US" sz="2800"/>
            </a:br>
            <a:r>
              <a:rPr lang="en-US" sz="2800"/>
              <a:t>professional areas of practice</a:t>
            </a:r>
            <a:br>
              <a:rPr lang="en-US" sz="2800"/>
            </a:br>
            <a:endParaRPr lang="en-US" sz="2800"/>
          </a:p>
        </p:txBody>
      </p:sp>
      <p:sp>
        <p:nvSpPr>
          <p:cNvPr id="3" name="Content Placeholder 2">
            <a:extLst>
              <a:ext uri="{FF2B5EF4-FFF2-40B4-BE49-F238E27FC236}">
                <a16:creationId xmlns:a16="http://schemas.microsoft.com/office/drawing/2014/main" id="{55B9C708-863B-FF44-BFCD-2A1F1B3CE409}"/>
              </a:ext>
            </a:extLst>
          </p:cNvPr>
          <p:cNvSpPr>
            <a:spLocks noGrp="1"/>
          </p:cNvSpPr>
          <p:nvPr>
            <p:ph sz="quarter" idx="13"/>
          </p:nvPr>
        </p:nvSpPr>
        <p:spPr>
          <a:xfrm>
            <a:off x="4332560" y="-1"/>
            <a:ext cx="7694340" cy="5284159"/>
          </a:xfrm>
        </p:spPr>
        <p:txBody>
          <a:bodyPr>
            <a:normAutofit/>
          </a:bodyPr>
          <a:lstStyle/>
          <a:p>
            <a:pPr marL="0" indent="0">
              <a:lnSpc>
                <a:spcPct val="110000"/>
              </a:lnSpc>
              <a:buNone/>
            </a:pPr>
            <a:r>
              <a:rPr lang="en-US" sz="1800" b="1" i="1" dirty="0"/>
              <a:t>A DISCUSSION AMONG PROFESSIONALS:</a:t>
            </a:r>
          </a:p>
          <a:p>
            <a:pPr marL="0" indent="0">
              <a:lnSpc>
                <a:spcPct val="110000"/>
              </a:lnSpc>
              <a:buNone/>
            </a:pPr>
            <a:r>
              <a:rPr lang="en-US" sz="1800" dirty="0"/>
              <a:t>What are “your” identifiers that you as clinicians are beginning to react to a client in a manner that may cause more harm than good with clients or become about imposing your beliefs over the beliefs of you client?</a:t>
            </a:r>
          </a:p>
          <a:p>
            <a:pPr marL="0" indent="0">
              <a:lnSpc>
                <a:spcPct val="110000"/>
              </a:lnSpc>
              <a:buNone/>
            </a:pPr>
            <a:r>
              <a:rPr lang="en-US" sz="1800" dirty="0"/>
              <a:t>Dilemmas: 1. wearing face masks vs. refusing to wear face masks</a:t>
            </a:r>
          </a:p>
          <a:p>
            <a:pPr marL="0" indent="0">
              <a:lnSpc>
                <a:spcPct val="110000"/>
              </a:lnSpc>
              <a:buNone/>
            </a:pPr>
            <a:r>
              <a:rPr lang="en-US" sz="1800" dirty="0"/>
              <a:t>	2. clients wanting to discuss political preferences in 	session 	and frustrations about the political environment</a:t>
            </a:r>
          </a:p>
          <a:p>
            <a:pPr marL="0" indent="0">
              <a:lnSpc>
                <a:spcPct val="110000"/>
              </a:lnSpc>
              <a:buNone/>
            </a:pPr>
            <a:r>
              <a:rPr lang="en-US" sz="1800" dirty="0"/>
              <a:t>	3. clients disclosing crimes, sometimes violent crimes</a:t>
            </a:r>
          </a:p>
          <a:p>
            <a:pPr marL="0" indent="0">
              <a:lnSpc>
                <a:spcPct val="110000"/>
              </a:lnSpc>
              <a:buNone/>
            </a:pPr>
            <a:r>
              <a:rPr lang="en-US" sz="1800" dirty="0"/>
              <a:t>	4. clients talking about animal abuse</a:t>
            </a:r>
          </a:p>
          <a:p>
            <a:pPr marL="0" indent="0">
              <a:lnSpc>
                <a:spcPct val="110000"/>
              </a:lnSpc>
              <a:buNone/>
            </a:pPr>
            <a:r>
              <a:rPr lang="en-US" sz="1800" dirty="0"/>
              <a:t>	5. sexual disclosures that are adverse to client’s 	morals/values</a:t>
            </a:r>
          </a:p>
          <a:p>
            <a:pPr marL="0" indent="0">
              <a:lnSpc>
                <a:spcPct val="110000"/>
              </a:lnSpc>
              <a:buNone/>
            </a:pPr>
            <a:r>
              <a:rPr lang="en-US" sz="1800" dirty="0"/>
              <a:t>		</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1615786272"/>
      </p:ext>
    </p:extLst>
  </p:cSld>
  <p:clrMapOvr>
    <a:overrideClrMapping bg1="dk1" tx1="lt1" bg2="dk2"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6DCE6C-9380-FA4F-A311-2EBA36A64824}"/>
              </a:ext>
            </a:extLst>
          </p:cNvPr>
          <p:cNvSpPr>
            <a:spLocks noGrp="1"/>
          </p:cNvSpPr>
          <p:nvPr>
            <p:ph type="title"/>
          </p:nvPr>
        </p:nvSpPr>
        <p:spPr>
          <a:xfrm>
            <a:off x="913776" y="643466"/>
            <a:ext cx="3418784" cy="4308475"/>
          </a:xfrm>
        </p:spPr>
        <p:txBody>
          <a:bodyPr anchor="t">
            <a:normAutofit/>
          </a:bodyPr>
          <a:lstStyle/>
          <a:p>
            <a:pPr algn="l"/>
            <a:r>
              <a:rPr lang="en-US" sz="3400"/>
              <a:t>ethical dilemmas, traps and pitfalls  WITNESSED</a:t>
            </a:r>
            <a:br>
              <a:rPr lang="en-US" sz="3400"/>
            </a:br>
            <a:r>
              <a:rPr lang="en-US" sz="3400"/>
              <a:t> IN professional areas of practice</a:t>
            </a:r>
          </a:p>
        </p:txBody>
      </p:sp>
      <p:sp>
        <p:nvSpPr>
          <p:cNvPr id="3" name="Content Placeholder 2">
            <a:extLst>
              <a:ext uri="{FF2B5EF4-FFF2-40B4-BE49-F238E27FC236}">
                <a16:creationId xmlns:a16="http://schemas.microsoft.com/office/drawing/2014/main" id="{8C5E50F5-E787-AA43-AE18-0516D4C68ECF}"/>
              </a:ext>
            </a:extLst>
          </p:cNvPr>
          <p:cNvSpPr>
            <a:spLocks noGrp="1"/>
          </p:cNvSpPr>
          <p:nvPr>
            <p:ph sz="quarter" idx="13"/>
          </p:nvPr>
        </p:nvSpPr>
        <p:spPr>
          <a:xfrm>
            <a:off x="4171695" y="139699"/>
            <a:ext cx="7601205" cy="5144459"/>
          </a:xfrm>
        </p:spPr>
        <p:txBody>
          <a:bodyPr>
            <a:normAutofit lnSpcReduction="10000"/>
          </a:bodyPr>
          <a:lstStyle/>
          <a:p>
            <a:pPr>
              <a:lnSpc>
                <a:spcPct val="110000"/>
              </a:lnSpc>
            </a:pPr>
            <a:r>
              <a:rPr lang="en-US" sz="1800" dirty="0"/>
              <a:t>What to do when you recognize clinicians being inappropriate </a:t>
            </a:r>
          </a:p>
          <a:p>
            <a:pPr>
              <a:lnSpc>
                <a:spcPct val="110000"/>
              </a:lnSpc>
            </a:pPr>
            <a:r>
              <a:rPr lang="en-US" sz="1800" dirty="0"/>
              <a:t>Knowing registered interns are practicing without supervision</a:t>
            </a:r>
          </a:p>
          <a:p>
            <a:pPr>
              <a:lnSpc>
                <a:spcPct val="110000"/>
              </a:lnSpc>
            </a:pPr>
            <a:r>
              <a:rPr lang="en-US" sz="1800" dirty="0"/>
              <a:t>Knowing registered interns are setting up private practices without on-site licensed clinicians</a:t>
            </a:r>
          </a:p>
          <a:p>
            <a:pPr>
              <a:lnSpc>
                <a:spcPct val="110000"/>
              </a:lnSpc>
            </a:pPr>
            <a:r>
              <a:rPr lang="en-US" sz="1800" dirty="0"/>
              <a:t>Knowing of a clinician being social or sexual with clients during  or after treatment</a:t>
            </a:r>
          </a:p>
          <a:p>
            <a:pPr>
              <a:lnSpc>
                <a:spcPct val="110000"/>
              </a:lnSpc>
            </a:pPr>
            <a:r>
              <a:rPr lang="en-US" sz="1800" dirty="0"/>
              <a:t>Handling another clinician’s clinical practice after sudden death of the clinician without any contract of understanding</a:t>
            </a:r>
          </a:p>
          <a:p>
            <a:pPr>
              <a:lnSpc>
                <a:spcPct val="110000"/>
              </a:lnSpc>
            </a:pPr>
            <a:r>
              <a:rPr lang="en-US" sz="1800" dirty="0"/>
              <a:t>Treatment or referral  issues for friends/family</a:t>
            </a:r>
          </a:p>
          <a:p>
            <a:pPr>
              <a:lnSpc>
                <a:spcPct val="110000"/>
              </a:lnSpc>
            </a:pPr>
            <a:r>
              <a:rPr lang="en-US" sz="1800" dirty="0"/>
              <a:t>Handling Conflicts during co-therapy </a:t>
            </a:r>
          </a:p>
          <a:p>
            <a:pPr>
              <a:lnSpc>
                <a:spcPct val="110000"/>
              </a:lnSpc>
            </a:pPr>
            <a:r>
              <a:rPr lang="en-US" sz="1800" dirty="0"/>
              <a:t>How to handle running into clients and their desire to connect socially </a:t>
            </a:r>
          </a:p>
          <a:p>
            <a:pPr>
              <a:lnSpc>
                <a:spcPct val="110000"/>
              </a:lnSpc>
            </a:pPr>
            <a:r>
              <a:rPr lang="en-US" sz="1800" dirty="0"/>
              <a:t>Acclimating ethically and professionally to changes that affect our professions such as holding sessions at home …</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954245651"/>
      </p:ext>
    </p:extLst>
  </p:cSld>
  <p:clrMapOvr>
    <a:overrideClrMapping bg1="dk1" tx1="lt1" bg2="dk2" tx2="lt2" accent1="accent1" accent2="accent2" accent3="accent3" accent4="accent4" accent5="accent5" accent6="accent6" hlink="hlink" folHlink="folHlink"/>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CEEB192A-8443-482C-AFF6-77DB793E24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3EB3EB9-BD6B-427F-8FA6-0F073C576107}"/>
              </a:ext>
            </a:extLst>
          </p:cNvPr>
          <p:cNvPicPr>
            <a:picLocks noChangeAspect="1"/>
          </p:cNvPicPr>
          <p:nvPr/>
        </p:nvPicPr>
        <p:blipFill rotWithShape="1">
          <a:blip r:embed="rId3">
            <a:alphaModFix amt="25000"/>
          </a:blip>
          <a:srcRect t="7845" b="7845"/>
          <a:stretch/>
        </p:blipFill>
        <p:spPr>
          <a:xfrm>
            <a:off x="20" y="-3278"/>
            <a:ext cx="12191980" cy="6861278"/>
          </a:xfrm>
          <a:prstGeom prst="rect">
            <a:avLst/>
          </a:prstGeom>
        </p:spPr>
      </p:pic>
      <p:pic>
        <p:nvPicPr>
          <p:cNvPr id="29" name="Picture 28">
            <a:extLst>
              <a:ext uri="{FF2B5EF4-FFF2-40B4-BE49-F238E27FC236}">
                <a16:creationId xmlns:a16="http://schemas.microsoft.com/office/drawing/2014/main" id="{77CE03F7-0B3E-496D-9B90-C00E185FB30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B3CD85F-67DC-3646-ADB2-A51B9831D3FE}"/>
              </a:ext>
            </a:extLst>
          </p:cNvPr>
          <p:cNvSpPr>
            <a:spLocks noGrp="1"/>
          </p:cNvSpPr>
          <p:nvPr>
            <p:ph type="title"/>
          </p:nvPr>
        </p:nvSpPr>
        <p:spPr>
          <a:xfrm>
            <a:off x="913149" y="47018"/>
            <a:ext cx="10364451" cy="1019783"/>
          </a:xfrm>
        </p:spPr>
        <p:txBody>
          <a:bodyPr>
            <a:normAutofit/>
          </a:bodyPr>
          <a:lstStyle/>
          <a:p>
            <a:pPr>
              <a:defRPr/>
            </a:pPr>
            <a:r>
              <a:rPr lang="en-US" dirty="0"/>
              <a:t>Licensure Board Complaints</a:t>
            </a:r>
          </a:p>
        </p:txBody>
      </p:sp>
      <p:sp>
        <p:nvSpPr>
          <p:cNvPr id="3" name="Content Placeholder 2">
            <a:extLst>
              <a:ext uri="{FF2B5EF4-FFF2-40B4-BE49-F238E27FC236}">
                <a16:creationId xmlns:a16="http://schemas.microsoft.com/office/drawing/2014/main" id="{17F0AFEB-63E9-7943-86D1-C7933047E6C9}"/>
              </a:ext>
            </a:extLst>
          </p:cNvPr>
          <p:cNvSpPr>
            <a:spLocks noGrp="1"/>
          </p:cNvSpPr>
          <p:nvPr>
            <p:ph idx="1"/>
          </p:nvPr>
        </p:nvSpPr>
        <p:spPr>
          <a:xfrm>
            <a:off x="913149" y="771792"/>
            <a:ext cx="10363826" cy="5311138"/>
          </a:xfrm>
        </p:spPr>
        <p:txBody>
          <a:bodyPr>
            <a:noAutofit/>
          </a:bodyPr>
          <a:lstStyle/>
          <a:p>
            <a:pPr marL="0" indent="0">
              <a:lnSpc>
                <a:spcPct val="110000"/>
              </a:lnSpc>
              <a:buClr>
                <a:schemeClr val="accent3"/>
              </a:buClr>
              <a:buNone/>
              <a:defRPr/>
            </a:pPr>
            <a:r>
              <a:rPr lang="en-US" sz="1600" b="1" dirty="0"/>
              <a:t>Most common complaints</a:t>
            </a:r>
            <a:r>
              <a:rPr lang="en-US" sz="1600" dirty="0"/>
              <a:t>:  </a:t>
            </a:r>
            <a:r>
              <a:rPr lang="en-US" sz="1600" i="1" dirty="0"/>
              <a:t>Sexual misconduct, Fraud, Failure to report child or elder abuse,  attaining legal charges such as dui and not reporting to the board, charging without performing services or contracting for services without competence needed to provide such services –parental assessments with court, and borrowing money from clients or benefiting inappropriately from clients</a:t>
            </a:r>
          </a:p>
          <a:p>
            <a:pPr marL="0" indent="0">
              <a:lnSpc>
                <a:spcPct val="110000"/>
              </a:lnSpc>
              <a:buClr>
                <a:schemeClr val="accent3"/>
              </a:buClr>
              <a:buNone/>
              <a:defRPr/>
            </a:pPr>
            <a:r>
              <a:rPr lang="en-US" sz="1600" b="1" dirty="0"/>
              <a:t>Other complaints include:</a:t>
            </a:r>
          </a:p>
          <a:p>
            <a:pPr marL="274320" indent="-274320">
              <a:lnSpc>
                <a:spcPct val="110000"/>
              </a:lnSpc>
              <a:buClr>
                <a:schemeClr val="accent3"/>
              </a:buClr>
              <a:buFont typeface="Wingdings 2"/>
              <a:buChar char=""/>
              <a:defRPr/>
            </a:pPr>
            <a:r>
              <a:rPr lang="en-US" sz="1600" dirty="0"/>
              <a:t>Misrepresentation of credentials</a:t>
            </a:r>
          </a:p>
          <a:p>
            <a:pPr marL="274320" indent="-274320">
              <a:lnSpc>
                <a:spcPct val="110000"/>
              </a:lnSpc>
              <a:buClr>
                <a:schemeClr val="accent3"/>
              </a:buClr>
              <a:buFont typeface="Wingdings 2"/>
              <a:buChar char=""/>
              <a:defRPr/>
            </a:pPr>
            <a:r>
              <a:rPr lang="en-US" sz="1600" dirty="0"/>
              <a:t>Failure to check credentials of employed therapists</a:t>
            </a:r>
          </a:p>
          <a:p>
            <a:pPr marL="274320" indent="-274320">
              <a:lnSpc>
                <a:spcPct val="110000"/>
              </a:lnSpc>
              <a:buClr>
                <a:schemeClr val="accent3"/>
              </a:buClr>
              <a:buFont typeface="Wingdings 2"/>
              <a:buChar char=""/>
              <a:defRPr/>
            </a:pPr>
            <a:r>
              <a:rPr lang="en-US" sz="1600" dirty="0"/>
              <a:t>Failure to make fees and charges clear to clients</a:t>
            </a:r>
          </a:p>
          <a:p>
            <a:pPr marL="274320" indent="-274320">
              <a:lnSpc>
                <a:spcPct val="110000"/>
              </a:lnSpc>
              <a:buClr>
                <a:schemeClr val="accent3"/>
              </a:buClr>
              <a:buFont typeface="Wingdings 2"/>
              <a:buChar char=""/>
              <a:defRPr/>
            </a:pPr>
            <a:r>
              <a:rPr lang="en-US" sz="1600" dirty="0"/>
              <a:t>Engaging in behaviors in which there are boundary issues  such as eating dinners with clients or doing activities such as spa visits with clients where the clinician is with a client differently</a:t>
            </a:r>
          </a:p>
          <a:p>
            <a:pPr marL="274320" indent="-274320">
              <a:lnSpc>
                <a:spcPct val="110000"/>
              </a:lnSpc>
              <a:buClr>
                <a:schemeClr val="accent3"/>
              </a:buClr>
              <a:buFont typeface="Wingdings 2"/>
              <a:buChar char=""/>
              <a:defRPr/>
            </a:pPr>
            <a:r>
              <a:rPr lang="en-US" sz="1600" dirty="0"/>
              <a:t>Making child custody recommendations when appropriate evaluations of all parties has not been conducted</a:t>
            </a:r>
          </a:p>
          <a:p>
            <a:pPr marL="274320" indent="-274320">
              <a:lnSpc>
                <a:spcPct val="110000"/>
              </a:lnSpc>
              <a:buClr>
                <a:schemeClr val="accent3"/>
              </a:buClr>
              <a:buFont typeface="Wingdings 2"/>
              <a:buChar char=""/>
              <a:defRPr/>
            </a:pPr>
            <a:r>
              <a:rPr lang="en-US" sz="1600" dirty="0"/>
              <a:t>Practicing outside of scope of one’s experience, education, training, and licensure</a:t>
            </a:r>
          </a:p>
          <a:p>
            <a:pPr marL="274320" indent="-274320">
              <a:lnSpc>
                <a:spcPct val="110000"/>
              </a:lnSpc>
              <a:buClr>
                <a:schemeClr val="accent3"/>
              </a:buClr>
              <a:buFont typeface="Wingdings 2"/>
              <a:buChar char=""/>
              <a:defRPr/>
            </a:pPr>
            <a:r>
              <a:rPr lang="en-US" sz="1600" dirty="0"/>
              <a:t>Submission of insurance claims in the name of another practitioner  without mentioning who really performed the treatment</a:t>
            </a:r>
          </a:p>
          <a:p>
            <a:pPr marL="274320" indent="-274320">
              <a:lnSpc>
                <a:spcPct val="110000"/>
              </a:lnSpc>
              <a:buClr>
                <a:schemeClr val="accent3"/>
              </a:buClr>
              <a:buFont typeface="Wingdings 2"/>
              <a:buChar char=""/>
              <a:defRPr/>
            </a:pPr>
            <a:r>
              <a:rPr lang="en-US" sz="1600" dirty="0"/>
              <a:t>Conducting clinical practices where clients’ confidentiality is not protected from others</a:t>
            </a:r>
          </a:p>
        </p:txBody>
      </p:sp>
    </p:spTree>
    <p:extLst>
      <p:ext uri="{BB962C8B-B14F-4D97-AF65-F5344CB8AC3E}">
        <p14:creationId xmlns:p14="http://schemas.microsoft.com/office/powerpoint/2010/main" val="198807850"/>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6A0C45-1B35-6A4C-8A1C-B88E897B4ACA}"/>
              </a:ext>
            </a:extLst>
          </p:cNvPr>
          <p:cNvSpPr>
            <a:spLocks noGrp="1"/>
          </p:cNvSpPr>
          <p:nvPr>
            <p:ph type="title"/>
          </p:nvPr>
        </p:nvSpPr>
        <p:spPr>
          <a:xfrm>
            <a:off x="913776" y="643466"/>
            <a:ext cx="3418784" cy="4308475"/>
          </a:xfrm>
        </p:spPr>
        <p:txBody>
          <a:bodyPr anchor="t">
            <a:normAutofit/>
          </a:bodyPr>
          <a:lstStyle/>
          <a:p>
            <a:pPr algn="l"/>
            <a:r>
              <a:rPr lang="en-US" sz="4100"/>
              <a:t>HOW DO YOU</a:t>
            </a:r>
            <a:br>
              <a:rPr lang="en-US" sz="4100"/>
            </a:br>
            <a:r>
              <a:rPr lang="en-US" sz="4100"/>
              <a:t>IDENTIFY ethical dilemmas, traps and pitfalls </a:t>
            </a:r>
          </a:p>
        </p:txBody>
      </p:sp>
      <p:sp>
        <p:nvSpPr>
          <p:cNvPr id="3" name="Content Placeholder 2">
            <a:extLst>
              <a:ext uri="{FF2B5EF4-FFF2-40B4-BE49-F238E27FC236}">
                <a16:creationId xmlns:a16="http://schemas.microsoft.com/office/drawing/2014/main" id="{C1299C82-470D-7245-84F0-D21830796AFF}"/>
              </a:ext>
            </a:extLst>
          </p:cNvPr>
          <p:cNvSpPr>
            <a:spLocks noGrp="1"/>
          </p:cNvSpPr>
          <p:nvPr>
            <p:ph sz="quarter" idx="13"/>
          </p:nvPr>
        </p:nvSpPr>
        <p:spPr>
          <a:xfrm>
            <a:off x="4654295" y="292100"/>
            <a:ext cx="6966205" cy="4659842"/>
          </a:xfrm>
        </p:spPr>
        <p:txBody>
          <a:bodyPr>
            <a:normAutofit/>
          </a:bodyPr>
          <a:lstStyle/>
          <a:p>
            <a:pPr marL="0" indent="0">
              <a:lnSpc>
                <a:spcPct val="110000"/>
              </a:lnSpc>
              <a:buNone/>
            </a:pPr>
            <a:r>
              <a:rPr lang="en-US" sz="1800" dirty="0"/>
              <a:t>How do you recognize indicators that professional, ethical, or legal boundaries have been crossed without regard to professional or personal outcomes?</a:t>
            </a:r>
          </a:p>
          <a:p>
            <a:pPr marL="457200" indent="-457200">
              <a:lnSpc>
                <a:spcPct val="110000"/>
              </a:lnSpc>
              <a:buAutoNum type="arabicPeriod"/>
            </a:pPr>
            <a:r>
              <a:rPr lang="en-US" sz="1800" dirty="0"/>
              <a:t>Professional –do what you say in your disclosure or instructions to your clients.  Do your best with keeping appointments and scheduling organized. Follow up when necessary and keep good clinical charts. Practice within your competence levels and refer when it is needed. Train and consult to stay updated in the field.</a:t>
            </a:r>
          </a:p>
          <a:p>
            <a:pPr marL="457200" indent="-457200">
              <a:lnSpc>
                <a:spcPct val="110000"/>
              </a:lnSpc>
              <a:buAutoNum type="arabicPeriod"/>
            </a:pPr>
            <a:r>
              <a:rPr lang="en-US" sz="1800" dirty="0"/>
              <a:t>Ethical and Legal – be sure you know your ethical and legal guidelines and follow them as best as possible.  Use the board or a peer consultation group to consult regularly and process difficult cases.</a:t>
            </a:r>
          </a:p>
          <a:p>
            <a:pPr marL="0" indent="0">
              <a:lnSpc>
                <a:spcPct val="110000"/>
              </a:lnSpc>
              <a:buNone/>
            </a:pPr>
            <a:endParaRPr lang="en-US" sz="1800" dirty="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230743999"/>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A06E6-37B7-9745-B98E-4BE25CAD431B}"/>
              </a:ext>
            </a:extLst>
          </p:cNvPr>
          <p:cNvSpPr>
            <a:spLocks noGrp="1"/>
          </p:cNvSpPr>
          <p:nvPr>
            <p:ph type="title"/>
          </p:nvPr>
        </p:nvSpPr>
        <p:spPr>
          <a:xfrm>
            <a:off x="913776" y="643466"/>
            <a:ext cx="3418784" cy="4308475"/>
          </a:xfrm>
        </p:spPr>
        <p:txBody>
          <a:bodyPr anchor="t">
            <a:normAutofit/>
          </a:bodyPr>
          <a:lstStyle/>
          <a:p>
            <a:pPr algn="l"/>
            <a:r>
              <a:rPr lang="en-US" sz="4400"/>
              <a:t>resolve ethical dilemmas, traps and pitfalls </a:t>
            </a:r>
          </a:p>
        </p:txBody>
      </p:sp>
      <p:sp>
        <p:nvSpPr>
          <p:cNvPr id="3" name="Content Placeholder 2">
            <a:extLst>
              <a:ext uri="{FF2B5EF4-FFF2-40B4-BE49-F238E27FC236}">
                <a16:creationId xmlns:a16="http://schemas.microsoft.com/office/drawing/2014/main" id="{D2A2224C-5AF4-8742-A755-1B91BFB61F98}"/>
              </a:ext>
            </a:extLst>
          </p:cNvPr>
          <p:cNvSpPr>
            <a:spLocks noGrp="1"/>
          </p:cNvSpPr>
          <p:nvPr>
            <p:ph sz="quarter" idx="13"/>
          </p:nvPr>
        </p:nvSpPr>
        <p:spPr>
          <a:xfrm>
            <a:off x="4654295" y="643466"/>
            <a:ext cx="6623305" cy="4308476"/>
          </a:xfrm>
        </p:spPr>
        <p:txBody>
          <a:bodyPr>
            <a:normAutofit/>
          </a:bodyPr>
          <a:lstStyle/>
          <a:p>
            <a:pPr marL="457200" indent="-457200">
              <a:buFont typeface="Verdana" panose="020B0604030504040204" pitchFamily="34" charset="0"/>
              <a:buAutoNum type="arabicPeriod"/>
            </a:pPr>
            <a:r>
              <a:rPr lang="en-US" altLang="en-US" sz="1800" dirty="0"/>
              <a:t>Identify the problem</a:t>
            </a:r>
          </a:p>
          <a:p>
            <a:pPr marL="457200" indent="-457200">
              <a:buFont typeface="Verdana" panose="020B0604030504040204" pitchFamily="34" charset="0"/>
              <a:buAutoNum type="arabicPeriod"/>
            </a:pPr>
            <a:r>
              <a:rPr lang="en-US" altLang="en-US" sz="1800" dirty="0"/>
              <a:t>Apply the ACA Code of Ethics</a:t>
            </a:r>
          </a:p>
          <a:p>
            <a:pPr marL="457200" indent="-457200">
              <a:buFont typeface="Verdana" panose="020B0604030504040204" pitchFamily="34" charset="0"/>
              <a:buAutoNum type="arabicPeriod"/>
            </a:pPr>
            <a:r>
              <a:rPr lang="en-US" altLang="en-US" sz="1800" dirty="0"/>
              <a:t>Determine the nature and dimensions of the dilemma</a:t>
            </a:r>
          </a:p>
          <a:p>
            <a:pPr marL="457200" indent="-457200">
              <a:buFont typeface="Verdana" panose="020B0604030504040204" pitchFamily="34" charset="0"/>
              <a:buAutoNum type="arabicPeriod"/>
            </a:pPr>
            <a:r>
              <a:rPr lang="en-US" altLang="en-US" sz="1800" dirty="0"/>
              <a:t>Generate potential courses of action</a:t>
            </a:r>
          </a:p>
          <a:p>
            <a:pPr marL="457200" indent="-457200">
              <a:buFont typeface="Verdana" panose="020B0604030504040204" pitchFamily="34" charset="0"/>
              <a:buAutoNum type="arabicPeriod"/>
            </a:pPr>
            <a:r>
              <a:rPr lang="en-US" altLang="en-US" sz="1800" dirty="0"/>
              <a:t>Consider the potential consequences of all options and determine a course of action</a:t>
            </a:r>
          </a:p>
          <a:p>
            <a:pPr marL="457200" indent="-457200">
              <a:buFont typeface="Verdana" panose="020B0604030504040204" pitchFamily="34" charset="0"/>
              <a:buAutoNum type="arabicPeriod"/>
            </a:pPr>
            <a:r>
              <a:rPr lang="en-US" altLang="en-US" sz="1800" dirty="0"/>
              <a:t>Evaluate the selected course of action</a:t>
            </a:r>
          </a:p>
          <a:p>
            <a:pPr marL="457200" indent="-457200">
              <a:buFont typeface="Verdana" panose="020B0604030504040204" pitchFamily="34" charset="0"/>
              <a:buAutoNum type="arabicPeriod"/>
            </a:pPr>
            <a:r>
              <a:rPr lang="en-US" altLang="en-US" sz="1800" dirty="0"/>
              <a:t>Implement the course of action</a:t>
            </a:r>
            <a:endParaRPr lang="en-US" sz="1800" dirty="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2749863404"/>
      </p:ext>
    </p:extLst>
  </p:cSld>
  <p:clrMapOvr>
    <a:overrideClrMapping bg1="dk1" tx1="lt1" bg2="dk2" tx2="lt2" accent1="accent1" accent2="accent2" accent3="accent3" accent4="accent4" accent5="accent5" accent6="accent6" hlink="hlink" folHlink="folHlink"/>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78C99DD-FA09-3641-8876-C4587B81575A}"/>
              </a:ext>
            </a:extLst>
          </p:cNvPr>
          <p:cNvSpPr>
            <a:spLocks noGrp="1"/>
          </p:cNvSpPr>
          <p:nvPr>
            <p:ph type="title"/>
          </p:nvPr>
        </p:nvSpPr>
        <p:spPr>
          <a:xfrm>
            <a:off x="913776" y="643466"/>
            <a:ext cx="3418784" cy="4308475"/>
          </a:xfrm>
        </p:spPr>
        <p:txBody>
          <a:bodyPr anchor="t">
            <a:normAutofit/>
          </a:bodyPr>
          <a:lstStyle/>
          <a:p>
            <a:pPr algn="l"/>
            <a:r>
              <a:rPr lang="en-US" sz="2800" dirty="0"/>
              <a:t>Deploy best practices to </a:t>
            </a:r>
            <a:br>
              <a:rPr lang="en-US" sz="2800" dirty="0"/>
            </a:br>
            <a:r>
              <a:rPr lang="en-US" sz="2800" dirty="0"/>
              <a:t>alleviate negative impacts on clients </a:t>
            </a:r>
            <a:br>
              <a:rPr lang="en-US" sz="2800" dirty="0"/>
            </a:br>
            <a:r>
              <a:rPr lang="en-US" sz="2800" dirty="0"/>
              <a:t>and one’s own career </a:t>
            </a:r>
            <a:br>
              <a:rPr lang="en-US" sz="2800" dirty="0"/>
            </a:br>
            <a:r>
              <a:rPr lang="en-US" sz="2800" dirty="0"/>
              <a:t>and clinical practice</a:t>
            </a:r>
            <a:br>
              <a:rPr lang="en-US" sz="2800" dirty="0"/>
            </a:br>
            <a:endParaRPr lang="en-US" sz="2800" dirty="0"/>
          </a:p>
        </p:txBody>
      </p:sp>
      <p:sp>
        <p:nvSpPr>
          <p:cNvPr id="3" name="Content Placeholder 2">
            <a:extLst>
              <a:ext uri="{FF2B5EF4-FFF2-40B4-BE49-F238E27FC236}">
                <a16:creationId xmlns:a16="http://schemas.microsoft.com/office/drawing/2014/main" id="{34636A1D-0916-EC46-9C3B-F1FB133ED991}"/>
              </a:ext>
            </a:extLst>
          </p:cNvPr>
          <p:cNvSpPr>
            <a:spLocks noGrp="1"/>
          </p:cNvSpPr>
          <p:nvPr>
            <p:ph sz="quarter" idx="13"/>
          </p:nvPr>
        </p:nvSpPr>
        <p:spPr>
          <a:xfrm>
            <a:off x="4654295" y="643466"/>
            <a:ext cx="6623305" cy="4308476"/>
          </a:xfrm>
        </p:spPr>
        <p:txBody>
          <a:bodyPr>
            <a:normAutofit/>
          </a:bodyPr>
          <a:lstStyle/>
          <a:p>
            <a:pPr marL="0" indent="0">
              <a:buNone/>
            </a:pPr>
            <a:endParaRPr lang="en-US" sz="1800" dirty="0"/>
          </a:p>
          <a:p>
            <a:pPr marL="0" indent="0">
              <a:buNone/>
            </a:pPr>
            <a:r>
              <a:rPr lang="en-US" sz="1800" dirty="0"/>
              <a:t>Consult with professional peers</a:t>
            </a:r>
          </a:p>
          <a:p>
            <a:pPr marL="0" indent="0">
              <a:buNone/>
            </a:pPr>
            <a:r>
              <a:rPr lang="en-US" sz="1800" dirty="0"/>
              <a:t>Consult with legal representation</a:t>
            </a:r>
          </a:p>
          <a:p>
            <a:pPr marL="0" indent="0">
              <a:buNone/>
            </a:pPr>
            <a:r>
              <a:rPr lang="en-US" sz="1800" dirty="0"/>
              <a:t>Consult with licensure board</a:t>
            </a:r>
          </a:p>
          <a:p>
            <a:pPr marL="0" indent="0">
              <a:buNone/>
            </a:pPr>
            <a:r>
              <a:rPr lang="en-US" sz="1800" dirty="0"/>
              <a:t>And </a:t>
            </a:r>
          </a:p>
          <a:p>
            <a:pPr marL="0" indent="0">
              <a:buNone/>
            </a:pPr>
            <a:r>
              <a:rPr lang="en-US" sz="1800" dirty="0"/>
              <a:t>Use risk management strategies to be reviewed next</a:t>
            </a:r>
          </a:p>
          <a:p>
            <a:pPr marL="0" indent="0">
              <a:buNone/>
            </a:pPr>
            <a:endParaRPr lang="en-US" sz="1800" b="1" i="1" dirty="0"/>
          </a:p>
          <a:p>
            <a:pPr marL="0" indent="0">
              <a:buNone/>
            </a:pPr>
            <a:endParaRPr lang="en-US" sz="1800" b="1" i="1" dirty="0"/>
          </a:p>
          <a:p>
            <a:pPr marL="0" indent="0">
              <a:buNone/>
            </a:pPr>
            <a:endParaRPr lang="en-US" sz="1800" dirty="0"/>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720572964"/>
      </p:ext>
    </p:extLst>
  </p:cSld>
  <p:clrMapOvr>
    <a:overrideClrMapping bg1="dk1" tx1="lt1" bg2="dk2" tx2="lt2" accent1="accent1" accent2="accent2" accent3="accent3" accent4="accent4" accent5="accent5" accent6="accent6" hlink="hlink" folHlink="folHlink"/>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36" name="Rectangle 135">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140" name="Picture 139">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70658" name="Title 1">
            <a:extLst>
              <a:ext uri="{FF2B5EF4-FFF2-40B4-BE49-F238E27FC236}">
                <a16:creationId xmlns:a16="http://schemas.microsoft.com/office/drawing/2014/main" id="{CC89C32E-D2E1-4743-88AA-A39859CD46D1}"/>
              </a:ext>
            </a:extLst>
          </p:cNvPr>
          <p:cNvSpPr>
            <a:spLocks noGrp="1"/>
          </p:cNvSpPr>
          <p:nvPr>
            <p:ph type="title"/>
          </p:nvPr>
        </p:nvSpPr>
        <p:spPr>
          <a:xfrm>
            <a:off x="959896" y="960814"/>
            <a:ext cx="2732249" cy="4912936"/>
          </a:xfrm>
        </p:spPr>
        <p:txBody>
          <a:bodyPr anchor="b">
            <a:normAutofit/>
          </a:bodyPr>
          <a:lstStyle/>
          <a:p>
            <a:pPr algn="r"/>
            <a:r>
              <a:rPr lang="en-US" altLang="en-US" sz="3100">
                <a:solidFill>
                  <a:schemeClr val="bg1"/>
                </a:solidFill>
              </a:rPr>
              <a:t>Risk Management Strategies</a:t>
            </a:r>
          </a:p>
        </p:txBody>
      </p:sp>
      <p:sp>
        <p:nvSpPr>
          <p:cNvPr id="70659" name="Content Placeholder 2">
            <a:extLst>
              <a:ext uri="{FF2B5EF4-FFF2-40B4-BE49-F238E27FC236}">
                <a16:creationId xmlns:a16="http://schemas.microsoft.com/office/drawing/2014/main" id="{3014CCFD-829C-1E4E-A94F-4D8C86A7882D}"/>
              </a:ext>
            </a:extLst>
          </p:cNvPr>
          <p:cNvSpPr>
            <a:spLocks noGrp="1"/>
          </p:cNvSpPr>
          <p:nvPr>
            <p:ph idx="1"/>
          </p:nvPr>
        </p:nvSpPr>
        <p:spPr>
          <a:xfrm>
            <a:off x="4979078" y="960814"/>
            <a:ext cx="6247722" cy="4830385"/>
          </a:xfrm>
        </p:spPr>
        <p:txBody>
          <a:bodyPr anchor="ctr">
            <a:normAutofit/>
          </a:bodyPr>
          <a:lstStyle/>
          <a:p>
            <a:pPr marL="514350" indent="-514350">
              <a:buFont typeface="Wingdings 2" pitchFamily="2" charset="2"/>
              <a:buAutoNum type="arabicPeriod"/>
            </a:pPr>
            <a:r>
              <a:rPr lang="en-US" altLang="en-US" sz="1800" dirty="0"/>
              <a:t>Risk Management Tool Kit: create a binder where you keep copies of the most updated ethical codes, laws and statues, articles and checklists, and attorney names who have expertise in mental health and health law.  Review regularly and update as necessary.</a:t>
            </a:r>
          </a:p>
          <a:p>
            <a:pPr marL="514350" indent="-514350">
              <a:buFont typeface="Wingdings 2" pitchFamily="2" charset="2"/>
              <a:buAutoNum type="arabicPeriod"/>
            </a:pPr>
            <a:r>
              <a:rPr lang="en-US" altLang="en-US" sz="1800" dirty="0"/>
              <a:t>Colleague Consultation –consult, consult, consult with peers and supervisors</a:t>
            </a:r>
          </a:p>
          <a:p>
            <a:pPr marL="514350" indent="-514350">
              <a:buFont typeface="Wingdings 2" pitchFamily="2" charset="2"/>
              <a:buAutoNum type="arabicPeriod"/>
            </a:pPr>
            <a:r>
              <a:rPr lang="en-US" altLang="en-US" sz="1800" dirty="0"/>
              <a:t>Informed Consent – make sure it is used regularly and up to date.</a:t>
            </a:r>
          </a:p>
          <a:p>
            <a:pPr marL="514350" indent="-514350">
              <a:buFont typeface="Wingdings 2" pitchFamily="2" charset="2"/>
              <a:buAutoNum type="arabicPeriod"/>
            </a:pPr>
            <a:r>
              <a:rPr lang="en-US" altLang="en-US" sz="1800" dirty="0"/>
              <a:t>Institution Policies – know, understand, and abide by policies of institution or agency as long as they are ethical </a:t>
            </a:r>
          </a:p>
          <a:p>
            <a:pPr marL="514350" indent="-514350">
              <a:buNone/>
            </a:pPr>
            <a:endParaRPr lang="en-US" altLang="en-US" sz="1800" dirty="0"/>
          </a:p>
          <a:p>
            <a:pPr marL="514350" indent="-514350">
              <a:buFont typeface="Wingdings 2" pitchFamily="2" charset="2"/>
              <a:buAutoNum type="arabicPeriod"/>
            </a:pPr>
            <a:endParaRPr lang="en-US" altLang="en-US" sz="1800" dirty="0"/>
          </a:p>
        </p:txBody>
      </p:sp>
    </p:spTree>
    <p:extLst>
      <p:ext uri="{BB962C8B-B14F-4D97-AF65-F5344CB8AC3E}">
        <p14:creationId xmlns:p14="http://schemas.microsoft.com/office/powerpoint/2010/main" val="1322932071"/>
      </p:ext>
    </p:extLst>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5" name="Picture 74">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71682" name="Title 1">
            <a:extLst>
              <a:ext uri="{FF2B5EF4-FFF2-40B4-BE49-F238E27FC236}">
                <a16:creationId xmlns:a16="http://schemas.microsoft.com/office/drawing/2014/main" id="{6A3DAFC1-88DA-4448-A666-84B75A9C08B8}"/>
              </a:ext>
            </a:extLst>
          </p:cNvPr>
          <p:cNvSpPr>
            <a:spLocks noGrp="1"/>
          </p:cNvSpPr>
          <p:nvPr>
            <p:ph type="title"/>
          </p:nvPr>
        </p:nvSpPr>
        <p:spPr>
          <a:xfrm>
            <a:off x="959896" y="960814"/>
            <a:ext cx="2732249" cy="4912936"/>
          </a:xfrm>
        </p:spPr>
        <p:txBody>
          <a:bodyPr anchor="b">
            <a:normAutofit/>
          </a:bodyPr>
          <a:lstStyle/>
          <a:p>
            <a:pPr algn="r"/>
            <a:r>
              <a:rPr lang="en-US" altLang="en-US" sz="3100" dirty="0">
                <a:solidFill>
                  <a:schemeClr val="bg1"/>
                </a:solidFill>
              </a:rPr>
              <a:t>Risk Management Strategies</a:t>
            </a:r>
            <a:br>
              <a:rPr lang="en-US" altLang="en-US" sz="3100" dirty="0">
                <a:solidFill>
                  <a:schemeClr val="bg1"/>
                </a:solidFill>
              </a:rPr>
            </a:br>
            <a:r>
              <a:rPr lang="en-US" altLang="en-US" sz="3100" dirty="0">
                <a:solidFill>
                  <a:schemeClr val="bg1"/>
                </a:solidFill>
              </a:rPr>
              <a:t>continued</a:t>
            </a:r>
          </a:p>
        </p:txBody>
      </p:sp>
      <p:sp>
        <p:nvSpPr>
          <p:cNvPr id="3" name="Content Placeholder 2">
            <a:extLst>
              <a:ext uri="{FF2B5EF4-FFF2-40B4-BE49-F238E27FC236}">
                <a16:creationId xmlns:a16="http://schemas.microsoft.com/office/drawing/2014/main" id="{83E42647-DAC1-AA49-9ECB-433A9F22330E}"/>
              </a:ext>
            </a:extLst>
          </p:cNvPr>
          <p:cNvSpPr>
            <a:spLocks noGrp="1"/>
          </p:cNvSpPr>
          <p:nvPr>
            <p:ph idx="1"/>
          </p:nvPr>
        </p:nvSpPr>
        <p:spPr>
          <a:xfrm>
            <a:off x="4979078" y="960814"/>
            <a:ext cx="6247722" cy="4830385"/>
          </a:xfrm>
        </p:spPr>
        <p:txBody>
          <a:bodyPr anchor="ctr">
            <a:normAutofit/>
          </a:bodyPr>
          <a:lstStyle/>
          <a:p>
            <a:pPr marL="274320" indent="-274320">
              <a:buClr>
                <a:schemeClr val="accent3"/>
              </a:buClr>
              <a:buNone/>
              <a:defRPr/>
            </a:pPr>
            <a:r>
              <a:rPr lang="en-US" sz="1800"/>
              <a:t>5.  Termination and Abandonment – avoid terminating a client who is in a crisis and make appropriate and viable referrals that are realistic to the client.</a:t>
            </a:r>
          </a:p>
          <a:p>
            <a:pPr marL="274320" indent="-274320">
              <a:buClr>
                <a:schemeClr val="accent3"/>
              </a:buClr>
              <a:buNone/>
              <a:defRPr/>
            </a:pPr>
            <a:r>
              <a:rPr lang="en-US" sz="1800"/>
              <a:t>6. Document Clinical Decision Making</a:t>
            </a:r>
          </a:p>
          <a:p>
            <a:pPr marL="514350" indent="-514350">
              <a:buClr>
                <a:schemeClr val="accent3"/>
              </a:buClr>
              <a:buFont typeface="Wingdings 2"/>
              <a:buAutoNum type="arabicPeriod" startAt="7"/>
              <a:defRPr/>
            </a:pPr>
            <a:r>
              <a:rPr lang="en-US" sz="1800"/>
              <a:t>Manage dual relationship with care and thought and be mindful of the state licensure board’s position on these boundary issues.</a:t>
            </a:r>
          </a:p>
          <a:p>
            <a:pPr marL="514350" indent="-514350">
              <a:buClr>
                <a:schemeClr val="accent3"/>
              </a:buClr>
              <a:buFont typeface="Wingdings 2"/>
              <a:buAutoNum type="arabicPeriod" startAt="7"/>
              <a:defRPr/>
            </a:pPr>
            <a:r>
              <a:rPr lang="en-US" sz="1800"/>
              <a:t>Practice within your scope of competence</a:t>
            </a:r>
          </a:p>
          <a:p>
            <a:pPr marL="514350" indent="-514350">
              <a:buClr>
                <a:schemeClr val="accent3"/>
              </a:buClr>
              <a:buFont typeface="Wingdings 2"/>
              <a:buAutoNum type="arabicPeriod" startAt="7"/>
              <a:defRPr/>
            </a:pPr>
            <a:r>
              <a:rPr lang="en-US" sz="1800"/>
              <a:t>Supervision – be mindful of who you pick and if they are a good match for both you and the supervisor</a:t>
            </a:r>
          </a:p>
          <a:p>
            <a:pPr marL="514350" indent="-514350">
              <a:buClr>
                <a:schemeClr val="accent3"/>
              </a:buClr>
              <a:buFont typeface="Wingdings 2"/>
              <a:buAutoNum type="arabicPeriod" startAt="7"/>
              <a:defRPr/>
            </a:pPr>
            <a:r>
              <a:rPr lang="en-US" sz="1800"/>
              <a:t>Professional Liability Insurance –GET IT!</a:t>
            </a:r>
          </a:p>
        </p:txBody>
      </p:sp>
    </p:spTree>
    <p:extLst>
      <p:ext uri="{BB962C8B-B14F-4D97-AF65-F5344CB8AC3E}">
        <p14:creationId xmlns:p14="http://schemas.microsoft.com/office/powerpoint/2010/main" val="18675445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10242" name="Title 1">
            <a:extLst>
              <a:ext uri="{FF2B5EF4-FFF2-40B4-BE49-F238E27FC236}">
                <a16:creationId xmlns:a16="http://schemas.microsoft.com/office/drawing/2014/main" id="{CE433A49-0937-574B-8A1F-9D13AB9B1DCA}"/>
              </a:ext>
            </a:extLst>
          </p:cNvPr>
          <p:cNvSpPr>
            <a:spLocks noGrp="1"/>
          </p:cNvSpPr>
          <p:nvPr>
            <p:ph type="title"/>
          </p:nvPr>
        </p:nvSpPr>
        <p:spPr>
          <a:xfrm>
            <a:off x="959896" y="960814"/>
            <a:ext cx="2732249" cy="4912936"/>
          </a:xfrm>
        </p:spPr>
        <p:txBody>
          <a:bodyPr anchor="b">
            <a:normAutofit/>
          </a:bodyPr>
          <a:lstStyle/>
          <a:p>
            <a:pPr algn="r" eaLnBrk="1" hangingPunct="1"/>
            <a:r>
              <a:rPr lang="en-US" altLang="en-US" sz="4000" dirty="0">
                <a:solidFill>
                  <a:schemeClr val="bg1"/>
                </a:solidFill>
              </a:rPr>
              <a:t>The Law</a:t>
            </a:r>
          </a:p>
        </p:txBody>
      </p:sp>
      <p:sp>
        <p:nvSpPr>
          <p:cNvPr id="10243" name="Content Placeholder 2">
            <a:extLst>
              <a:ext uri="{FF2B5EF4-FFF2-40B4-BE49-F238E27FC236}">
                <a16:creationId xmlns:a16="http://schemas.microsoft.com/office/drawing/2014/main" id="{A9A5C56B-9E77-3244-9724-60C5B21644BF}"/>
              </a:ext>
            </a:extLst>
          </p:cNvPr>
          <p:cNvSpPr>
            <a:spLocks noGrp="1"/>
          </p:cNvSpPr>
          <p:nvPr>
            <p:ph sz="quarter" idx="1"/>
          </p:nvPr>
        </p:nvSpPr>
        <p:spPr>
          <a:xfrm>
            <a:off x="4979078" y="960814"/>
            <a:ext cx="6247722" cy="4830385"/>
          </a:xfrm>
        </p:spPr>
        <p:txBody>
          <a:bodyPr anchor="ctr">
            <a:normAutofit/>
          </a:bodyPr>
          <a:lstStyle/>
          <a:p>
            <a:pPr eaLnBrk="1" hangingPunct="1">
              <a:lnSpc>
                <a:spcPct val="110000"/>
              </a:lnSpc>
            </a:pPr>
            <a:r>
              <a:rPr lang="en-US" altLang="en-US" sz="1700" dirty="0"/>
              <a:t>The purpose of understanding the law is to empower Mental Health Counselors to understand and thereby respond in a thoughtful and ethical manner to the laws that affect the day to day practice of counseling.  </a:t>
            </a:r>
          </a:p>
          <a:p>
            <a:pPr>
              <a:lnSpc>
                <a:spcPct val="110000"/>
              </a:lnSpc>
            </a:pPr>
            <a:r>
              <a:rPr lang="en-US" altLang="en-US" sz="1700" dirty="0"/>
              <a:t>The definition of  “law” as a </a:t>
            </a:r>
            <a:r>
              <a:rPr lang="en-US" altLang="en-US" sz="1700" b="1" dirty="0"/>
              <a:t>set of rules</a:t>
            </a:r>
            <a:r>
              <a:rPr lang="en-US" altLang="en-US" sz="1700" dirty="0"/>
              <a:t>, enacted by a legislative body, that governs a particular activity within society.  </a:t>
            </a:r>
            <a:r>
              <a:rPr lang="en-US" altLang="en-US" sz="1700" b="1" dirty="0"/>
              <a:t>Laws are also called statutes.  </a:t>
            </a:r>
          </a:p>
          <a:p>
            <a:pPr marL="0" indent="0" eaLnBrk="1" hangingPunct="1">
              <a:lnSpc>
                <a:spcPct val="110000"/>
              </a:lnSpc>
              <a:buNone/>
            </a:pPr>
            <a:r>
              <a:rPr lang="en-US" altLang="en-US" sz="1700" dirty="0">
                <a:hlinkClick r:id="rId4"/>
              </a:rPr>
              <a:t>http://floridasmentalhealthprofessions.gov/</a:t>
            </a:r>
            <a:endParaRPr lang="en-US" altLang="en-US" sz="1700" dirty="0"/>
          </a:p>
          <a:p>
            <a:pPr marL="0" indent="0" eaLnBrk="1" hangingPunct="1">
              <a:lnSpc>
                <a:spcPct val="110000"/>
              </a:lnSpc>
              <a:buNone/>
            </a:pPr>
            <a:r>
              <a:rPr lang="en-US" altLang="en-US" sz="1700" dirty="0"/>
              <a:t>There are laws that are critical to our functioning.  Some of those directly affect the practice of counseling include:  HIPPA, State Laws, and Local Laws.  Also common law that has developed over years emphasize precedent set by cases such as the Tarasoff case.</a:t>
            </a:r>
          </a:p>
          <a:p>
            <a:pPr eaLnBrk="1" hangingPunct="1">
              <a:lnSpc>
                <a:spcPct val="110000"/>
              </a:lnSpc>
            </a:pPr>
            <a:r>
              <a:rPr lang="en-US" altLang="en-US" sz="1700" dirty="0"/>
              <a:t>HOW MANY OF  YOU HAVE THE CURRENT STATE  LAWS</a:t>
            </a:r>
          </a:p>
          <a:p>
            <a:pPr eaLnBrk="1" hangingPunct="1">
              <a:lnSpc>
                <a:spcPct val="110000"/>
              </a:lnSpc>
            </a:pPr>
            <a:endParaRPr lang="en-US" altLang="en-US" sz="1700" dirty="0"/>
          </a:p>
        </p:txBody>
      </p:sp>
    </p:spTree>
    <p:extLst>
      <p:ext uri="{BB962C8B-B14F-4D97-AF65-F5344CB8AC3E}">
        <p14:creationId xmlns:p14="http://schemas.microsoft.com/office/powerpoint/2010/main" val="20108398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7AE655C-8B70-A84C-96AF-E98AF78EE8B9}"/>
              </a:ext>
            </a:extLst>
          </p:cNvPr>
          <p:cNvSpPr>
            <a:spLocks noGrp="1"/>
          </p:cNvSpPr>
          <p:nvPr>
            <p:ph type="title"/>
          </p:nvPr>
        </p:nvSpPr>
        <p:spPr>
          <a:xfrm>
            <a:off x="641074" y="1314450"/>
            <a:ext cx="2844002" cy="3680244"/>
          </a:xfrm>
        </p:spPr>
        <p:txBody>
          <a:bodyPr>
            <a:normAutofit/>
          </a:bodyPr>
          <a:lstStyle/>
          <a:p>
            <a:pPr algn="l"/>
            <a:r>
              <a:rPr lang="en-US" sz="3700"/>
              <a:t>Deploy best practices to </a:t>
            </a:r>
            <a:br>
              <a:rPr lang="en-US" sz="3700"/>
            </a:br>
            <a:r>
              <a:rPr lang="en-US" sz="3700"/>
              <a:t>alleviate negative impacts on clients</a:t>
            </a:r>
          </a:p>
        </p:txBody>
      </p:sp>
      <p:pic>
        <p:nvPicPr>
          <p:cNvPr id="13" name="Picture 12">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5" name="Picture 14">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5" name="Content Placeholder 2">
            <a:extLst>
              <a:ext uri="{FF2B5EF4-FFF2-40B4-BE49-F238E27FC236}">
                <a16:creationId xmlns:a16="http://schemas.microsoft.com/office/drawing/2014/main" id="{75F232D7-F605-43EB-B618-849405C185EF}"/>
              </a:ext>
            </a:extLst>
          </p:cNvPr>
          <p:cNvGraphicFramePr>
            <a:graphicFrameLocks noGrp="1"/>
          </p:cNvGraphicFramePr>
          <p:nvPr>
            <p:ph sz="quarter" idx="13"/>
            <p:extLst>
              <p:ext uri="{D42A27DB-BD31-4B8C-83A1-F6EECF244321}">
                <p14:modId xmlns:p14="http://schemas.microsoft.com/office/powerpoint/2010/main" val="859814308"/>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4165005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4000"/>
                <a:shade val="100000"/>
                <a:hueMod val="130000"/>
                <a:satMod val="150000"/>
                <a:lumMod val="112000"/>
              </a:schemeClr>
            </a:gs>
            <a:gs pos="100000">
              <a:schemeClr val="bg2">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D1C0F6D-5AB0-457D-A2E5-4B8E77E390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D56A97F-536A-4D70-BE3C-46ED7477A1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D0D0D">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8F27DD5-AB09-4348-AEAE-38DD5BF3BA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284159"/>
          </a:xfrm>
          <a:prstGeom prst="rect">
            <a:avLst/>
          </a:prstGeom>
          <a:ln>
            <a:noFill/>
          </a:ln>
          <a:effectLst>
            <a:outerShdw blurRad="889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D6F999-9406-BF4E-B72C-9DC4C544752D}"/>
              </a:ext>
            </a:extLst>
          </p:cNvPr>
          <p:cNvSpPr>
            <a:spLocks noGrp="1"/>
          </p:cNvSpPr>
          <p:nvPr>
            <p:ph type="title"/>
          </p:nvPr>
        </p:nvSpPr>
        <p:spPr>
          <a:xfrm>
            <a:off x="913776" y="643466"/>
            <a:ext cx="3418784" cy="4308475"/>
          </a:xfrm>
        </p:spPr>
        <p:txBody>
          <a:bodyPr anchor="t">
            <a:normAutofit/>
          </a:bodyPr>
          <a:lstStyle/>
          <a:p>
            <a:pPr algn="l"/>
            <a:r>
              <a:rPr lang="en-US" sz="4400" dirty="0"/>
              <a:t>alleviate negative impacts </a:t>
            </a:r>
            <a:br>
              <a:rPr lang="en-US" sz="4400" dirty="0"/>
            </a:br>
            <a:r>
              <a:rPr lang="en-US" sz="4400" dirty="0"/>
              <a:t>on</a:t>
            </a:r>
            <a:br>
              <a:rPr lang="en-US" sz="4400" dirty="0"/>
            </a:br>
            <a:r>
              <a:rPr lang="en-US" sz="4400" dirty="0"/>
              <a:t>clinical practice</a:t>
            </a:r>
          </a:p>
        </p:txBody>
      </p:sp>
      <p:sp>
        <p:nvSpPr>
          <p:cNvPr id="3" name="Content Placeholder 2">
            <a:extLst>
              <a:ext uri="{FF2B5EF4-FFF2-40B4-BE49-F238E27FC236}">
                <a16:creationId xmlns:a16="http://schemas.microsoft.com/office/drawing/2014/main" id="{F5A21309-2144-0E4C-B72A-88015421D7DE}"/>
              </a:ext>
            </a:extLst>
          </p:cNvPr>
          <p:cNvSpPr>
            <a:spLocks noGrp="1"/>
          </p:cNvSpPr>
          <p:nvPr>
            <p:ph sz="quarter" idx="13"/>
          </p:nvPr>
        </p:nvSpPr>
        <p:spPr>
          <a:xfrm>
            <a:off x="4654295" y="643466"/>
            <a:ext cx="6623305" cy="4308476"/>
          </a:xfrm>
        </p:spPr>
        <p:txBody>
          <a:bodyPr>
            <a:normAutofit/>
          </a:bodyPr>
          <a:lstStyle/>
          <a:p>
            <a:pPr marL="0" indent="0">
              <a:buNone/>
            </a:pPr>
            <a:r>
              <a:rPr lang="en-US" sz="1800" dirty="0"/>
              <a:t>Utilize peer consultation groups for support</a:t>
            </a:r>
          </a:p>
          <a:p>
            <a:pPr marL="0" indent="0">
              <a:buNone/>
            </a:pPr>
            <a:r>
              <a:rPr lang="en-US" sz="1800" dirty="0"/>
              <a:t>Use TELEHEALTH when needed and learn new platforms of practicing</a:t>
            </a:r>
          </a:p>
          <a:p>
            <a:pPr marL="0" indent="0">
              <a:buNone/>
            </a:pPr>
            <a:r>
              <a:rPr lang="en-US" sz="1800" dirty="0"/>
              <a:t>Be fluid and recognize the ever-changing landscape of our professional environment, for example utilizing COVID PROTOCOL CONTRACTS </a:t>
            </a:r>
          </a:p>
          <a:p>
            <a:pPr marL="0" indent="0">
              <a:buNone/>
            </a:pPr>
            <a:r>
              <a:rPr lang="en-US" sz="1800" dirty="0"/>
              <a:t>Self-care</a:t>
            </a:r>
          </a:p>
          <a:p>
            <a:pPr marL="0" indent="0">
              <a:buNone/>
            </a:pPr>
            <a:r>
              <a:rPr lang="en-US" sz="1800" dirty="0"/>
              <a:t>Recognize stress and how work-life balance operates and practice it</a:t>
            </a:r>
          </a:p>
          <a:p>
            <a:pPr marL="0" indent="0">
              <a:buNone/>
            </a:pPr>
            <a:r>
              <a:rPr lang="en-US" sz="1800" dirty="0"/>
              <a:t>Use </a:t>
            </a:r>
            <a:r>
              <a:rPr lang="en-US" sz="1800" dirty="0" err="1"/>
              <a:t>telemental</a:t>
            </a:r>
            <a:r>
              <a:rPr lang="en-US" sz="1800" dirty="0"/>
              <a:t> health laws app for your phone when questioning state guidelines</a:t>
            </a:r>
          </a:p>
        </p:txBody>
      </p:sp>
      <p:pic>
        <p:nvPicPr>
          <p:cNvPr id="14" name="Picture 13">
            <a:extLst>
              <a:ext uri="{FF2B5EF4-FFF2-40B4-BE49-F238E27FC236}">
                <a16:creationId xmlns:a16="http://schemas.microsoft.com/office/drawing/2014/main" id="{522BA091-022A-4EB4-BBA0-0309BF5F919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79187"/>
          <a:stretch/>
        </p:blipFill>
        <p:spPr>
          <a:xfrm>
            <a:off x="0" y="5430644"/>
            <a:ext cx="12192000" cy="1427356"/>
          </a:xfrm>
          <a:prstGeom prst="rect">
            <a:avLst/>
          </a:prstGeom>
        </p:spPr>
      </p:pic>
    </p:spTree>
    <p:extLst>
      <p:ext uri="{BB962C8B-B14F-4D97-AF65-F5344CB8AC3E}">
        <p14:creationId xmlns:p14="http://schemas.microsoft.com/office/powerpoint/2010/main" val="3348992614"/>
      </p:ext>
    </p:extLst>
  </p:cSld>
  <p:clrMapOvr>
    <a:overrideClrMapping bg1="dk1" tx1="lt1" bg2="dk2" tx2="lt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13"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E2758CE0-F916-4DCE-88D1-71430BE441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7" name="Rectangle 16">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04C7CC3-3110-A948-8307-55545C59C622}"/>
              </a:ext>
            </a:extLst>
          </p:cNvPr>
          <p:cNvSpPr>
            <a:spLocks noGrp="1"/>
          </p:cNvSpPr>
          <p:nvPr>
            <p:ph type="title"/>
          </p:nvPr>
        </p:nvSpPr>
        <p:spPr>
          <a:xfrm>
            <a:off x="821697" y="4882181"/>
            <a:ext cx="10151464" cy="1099039"/>
          </a:xfrm>
        </p:spPr>
        <p:txBody>
          <a:bodyPr vert="horz" lIns="91440" tIns="45720" rIns="91440" bIns="45720" rtlCol="0" anchor="b">
            <a:normAutofit/>
          </a:bodyPr>
          <a:lstStyle/>
          <a:p>
            <a:r>
              <a:rPr lang="en-US" sz="3400" dirty="0"/>
              <a:t>alleviate negative impacts </a:t>
            </a:r>
            <a:br>
              <a:rPr lang="en-US" sz="3400" dirty="0"/>
            </a:br>
            <a:r>
              <a:rPr lang="en-US" sz="3400" dirty="0"/>
              <a:t>on one’s own career</a:t>
            </a:r>
          </a:p>
        </p:txBody>
      </p:sp>
      <p:pic>
        <p:nvPicPr>
          <p:cNvPr id="19" name="Picture 18">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55295" t="89389" r="26987" b="24"/>
          <a:stretch/>
        </p:blipFill>
        <p:spPr>
          <a:xfrm>
            <a:off x="9595556" y="-1"/>
            <a:ext cx="2596444" cy="872709"/>
          </a:xfrm>
          <a:prstGeom prst="rect">
            <a:avLst/>
          </a:prstGeom>
        </p:spPr>
      </p:pic>
      <p:pic>
        <p:nvPicPr>
          <p:cNvPr id="21" name="Picture 20">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91927" t="72411" b="13751"/>
          <a:stretch/>
        </p:blipFill>
        <p:spPr>
          <a:xfrm>
            <a:off x="150925"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sp>
        <p:nvSpPr>
          <p:cNvPr id="3" name="Content Placeholder 2">
            <a:extLst>
              <a:ext uri="{FF2B5EF4-FFF2-40B4-BE49-F238E27FC236}">
                <a16:creationId xmlns:a16="http://schemas.microsoft.com/office/drawing/2014/main" id="{11228F15-528A-ED46-AD5C-2AA426FD1503}"/>
              </a:ext>
            </a:extLst>
          </p:cNvPr>
          <p:cNvSpPr>
            <a:spLocks noGrp="1"/>
          </p:cNvSpPr>
          <p:nvPr>
            <p:ph sz="quarter" idx="13"/>
          </p:nvPr>
        </p:nvSpPr>
        <p:spPr>
          <a:xfrm>
            <a:off x="821697" y="6121300"/>
            <a:ext cx="10151464" cy="604142"/>
          </a:xfrm>
        </p:spPr>
        <p:txBody>
          <a:bodyPr vert="horz" lIns="91440" tIns="45720" rIns="91440" bIns="45720" rtlCol="0">
            <a:normAutofit/>
          </a:bodyPr>
          <a:lstStyle/>
          <a:p>
            <a:pPr marL="0" indent="0" algn="ctr">
              <a:buNone/>
            </a:pPr>
            <a:r>
              <a:rPr lang="en-US" sz="2200" dirty="0">
                <a:solidFill>
                  <a:schemeClr val="tx1">
                    <a:lumMod val="50000"/>
                    <a:lumOff val="50000"/>
                  </a:schemeClr>
                </a:solidFill>
              </a:rPr>
              <a:t>SELF-CARE IS OFTEN OVERLOOKED</a:t>
            </a:r>
          </a:p>
        </p:txBody>
      </p:sp>
      <p:pic>
        <p:nvPicPr>
          <p:cNvPr id="7" name="Picture 6" descr="Diagram&#10;&#10;Description automatically generated with medium confidence">
            <a:extLst>
              <a:ext uri="{FF2B5EF4-FFF2-40B4-BE49-F238E27FC236}">
                <a16:creationId xmlns:a16="http://schemas.microsoft.com/office/drawing/2014/main" id="{62A82ED8-E12B-CC4B-B586-BA7B2EBBC190}"/>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150925" y="132558"/>
            <a:ext cx="11294315" cy="4617065"/>
          </a:xfrm>
          <a:prstGeom prst="rect">
            <a:avLst/>
          </a:prstGeom>
        </p:spPr>
      </p:pic>
      <p:pic>
        <p:nvPicPr>
          <p:cNvPr id="23" name="Picture 22">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3623" t="43915" r="1" b="18252"/>
          <a:stretch/>
        </p:blipFill>
        <p:spPr>
          <a:xfrm>
            <a:off x="7586661" y="3142319"/>
            <a:ext cx="4605339" cy="3715682"/>
          </a:xfrm>
          <a:prstGeom prst="rect">
            <a:avLst/>
          </a:prstGeom>
        </p:spPr>
      </p:pic>
    </p:spTree>
    <p:extLst>
      <p:ext uri="{BB962C8B-B14F-4D97-AF65-F5344CB8AC3E}">
        <p14:creationId xmlns:p14="http://schemas.microsoft.com/office/powerpoint/2010/main" val="419052677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84000"/>
                <a:shade val="100000"/>
                <a:hueMod val="130000"/>
                <a:satMod val="150000"/>
                <a:lumMod val="112000"/>
              </a:schemeClr>
            </a:gs>
            <a:gs pos="100000">
              <a:schemeClr val="bg1">
                <a:shade val="92000"/>
                <a:satMod val="140000"/>
                <a:lumMod val="11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solidFill>
            <a:schemeClr val="accent1">
              <a:lumMod val="75000"/>
            </a:schemeClr>
          </a:solidFill>
          <a:ln>
            <a:noFill/>
          </a:ln>
          <a:effectLst>
            <a:outerShdw blurRad="50800" dist="12700" algn="l" rotWithShape="0">
              <a:prstClr val="black">
                <a:alpha val="30000"/>
              </a:prstClr>
            </a:outerShdw>
          </a:effectLst>
        </p:spPr>
        <p:style>
          <a:lnRef idx="2">
            <a:schemeClr val="accent1">
              <a:shade val="50000"/>
            </a:schemeClr>
          </a:lnRef>
          <a:fillRef idx="1002">
            <a:schemeClr val="l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074" y="1588878"/>
            <a:ext cx="2844002" cy="3680244"/>
          </a:xfrm>
        </p:spPr>
        <p:txBody>
          <a:bodyPr>
            <a:normAutofit/>
          </a:bodyPr>
          <a:lstStyle/>
          <a:p>
            <a:pPr algn="l"/>
            <a:r>
              <a:rPr lang="en-US" sz="4100" dirty="0">
                <a:solidFill>
                  <a:srgbClr val="FFFFFF"/>
                </a:solidFill>
              </a:rPr>
              <a:t>Final note</a:t>
            </a:r>
            <a:br>
              <a:rPr lang="en-US" sz="4100" dirty="0">
                <a:solidFill>
                  <a:srgbClr val="FFFFFF"/>
                </a:solidFill>
              </a:rPr>
            </a:br>
            <a:r>
              <a:rPr lang="en-US" sz="4100" dirty="0">
                <a:solidFill>
                  <a:srgbClr val="FFFFFF"/>
                </a:solidFill>
              </a:rPr>
              <a:t>Work-Life Balance: The impossible </a:t>
            </a:r>
          </a:p>
        </p:txBody>
      </p:sp>
      <p:pic>
        <p:nvPicPr>
          <p:cNvPr id="12" name="Picture 11">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3" name="Content Placeholder 2"/>
          <p:cNvSpPr>
            <a:spLocks noGrp="1"/>
          </p:cNvSpPr>
          <p:nvPr>
            <p:ph idx="1"/>
          </p:nvPr>
        </p:nvSpPr>
        <p:spPr>
          <a:xfrm>
            <a:off x="4634794" y="1049695"/>
            <a:ext cx="6642806" cy="4758611"/>
          </a:xfrm>
        </p:spPr>
        <p:txBody>
          <a:bodyPr anchor="ctr">
            <a:normAutofit/>
          </a:bodyPr>
          <a:lstStyle/>
          <a:p>
            <a:r>
              <a:rPr lang="en-US">
                <a:hlinkClick r:id="rId3"/>
              </a:rPr>
              <a:t>https://www.youtube.com/watch?v=hJIkgFn2efc</a:t>
            </a:r>
            <a:endParaRPr lang="en-US"/>
          </a:p>
        </p:txBody>
      </p:sp>
      <p:pic>
        <p:nvPicPr>
          <p:cNvPr id="14" name="Picture 13">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5954921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ABA4DAC7-658B-1349-BCD3-FAB97ADE9592}"/>
              </a:ext>
            </a:extLst>
          </p:cNvPr>
          <p:cNvSpPr>
            <a:spLocks noGrp="1"/>
          </p:cNvSpPr>
          <p:nvPr>
            <p:ph type="title"/>
          </p:nvPr>
        </p:nvSpPr>
        <p:spPr>
          <a:xfrm>
            <a:off x="913775" y="618517"/>
            <a:ext cx="10364451" cy="753083"/>
          </a:xfrm>
        </p:spPr>
        <p:txBody>
          <a:bodyPr/>
          <a:lstStyle/>
          <a:p>
            <a:pPr algn="ctr"/>
            <a:r>
              <a:rPr lang="en-US" altLang="en-US" dirty="0"/>
              <a:t>References</a:t>
            </a:r>
          </a:p>
        </p:txBody>
      </p:sp>
      <p:sp>
        <p:nvSpPr>
          <p:cNvPr id="78851" name="Content Placeholder 2">
            <a:extLst>
              <a:ext uri="{FF2B5EF4-FFF2-40B4-BE49-F238E27FC236}">
                <a16:creationId xmlns:a16="http://schemas.microsoft.com/office/drawing/2014/main" id="{8CF8FAD4-B32C-1D4E-82DA-A7311E8BBFE3}"/>
              </a:ext>
            </a:extLst>
          </p:cNvPr>
          <p:cNvSpPr>
            <a:spLocks noGrp="1"/>
          </p:cNvSpPr>
          <p:nvPr>
            <p:ph sz="quarter" idx="1"/>
          </p:nvPr>
        </p:nvSpPr>
        <p:spPr>
          <a:xfrm>
            <a:off x="2438400" y="1371600"/>
            <a:ext cx="7772400" cy="4572000"/>
          </a:xfrm>
        </p:spPr>
        <p:txBody>
          <a:bodyPr/>
          <a:lstStyle/>
          <a:p>
            <a:pPr>
              <a:buFont typeface="Wingdings 2" pitchFamily="2" charset="2"/>
              <a:buNone/>
            </a:pPr>
            <a:r>
              <a:rPr lang="en-US" altLang="en-US"/>
              <a:t>Wheeler, Ann Marie &amp; Bertram, Burt (2008).  </a:t>
            </a:r>
            <a:r>
              <a:rPr lang="en-US" altLang="en-US" i="1"/>
              <a:t>The counselor and the Law: A Guide to Legal and Ethical Practice 5ed.  </a:t>
            </a:r>
            <a:r>
              <a:rPr lang="en-US" altLang="en-US"/>
              <a:t>American Counseling Association, Alexandria, VA.</a:t>
            </a:r>
          </a:p>
          <a:p>
            <a:pPr>
              <a:buFont typeface="Wingdings 2" pitchFamily="2" charset="2"/>
              <a:buNone/>
            </a:pPr>
            <a:endParaRPr lang="en-US" altLang="en-US" i="1"/>
          </a:p>
          <a:p>
            <a:pPr>
              <a:buFont typeface="Wingdings 2" pitchFamily="2" charset="2"/>
              <a:buNone/>
            </a:pPr>
            <a:r>
              <a:rPr lang="en-US" altLang="en-US"/>
              <a:t>Mitchell, Robert W. (2007). </a:t>
            </a:r>
            <a:r>
              <a:rPr lang="en-US" altLang="en-US" i="1"/>
              <a:t>Documentation in Counseling Records. 3</a:t>
            </a:r>
            <a:r>
              <a:rPr lang="en-US" altLang="en-US" i="1" baseline="30000"/>
              <a:t>rd</a:t>
            </a:r>
            <a:r>
              <a:rPr lang="en-US" altLang="en-US" i="1"/>
              <a:t> Edition. </a:t>
            </a:r>
            <a:r>
              <a:rPr lang="en-US" altLang="en-US"/>
              <a:t>American Counseling Association, Alexandria, VA.</a:t>
            </a:r>
          </a:p>
          <a:p>
            <a:pPr>
              <a:buFont typeface="Wingdings 2" pitchFamily="2" charset="2"/>
              <a:buNone/>
            </a:pPr>
            <a:r>
              <a:rPr lang="en-US" altLang="en-US"/>
              <a:t>Ruiz, Miguel. </a:t>
            </a:r>
            <a:r>
              <a:rPr lang="en-US" altLang="en-US" i="1"/>
              <a:t>The Four Agreements.</a:t>
            </a:r>
            <a:endParaRPr lang="en-US" altLang="en-US"/>
          </a:p>
          <a:p>
            <a:pPr>
              <a:buFont typeface="Wingdings 2" pitchFamily="2" charset="2"/>
              <a:buNone/>
            </a:pPr>
            <a:endParaRPr lang="en-US" altLang="en-US" i="1"/>
          </a:p>
          <a:p>
            <a:pPr>
              <a:buFont typeface="Wingdings 2" pitchFamily="2" charset="2"/>
              <a:buNone/>
            </a:pPr>
            <a:endParaRPr lang="en-US" altLang="en-US"/>
          </a:p>
        </p:txBody>
      </p:sp>
    </p:spTree>
    <p:extLst>
      <p:ext uri="{BB962C8B-B14F-4D97-AF65-F5344CB8AC3E}">
        <p14:creationId xmlns:p14="http://schemas.microsoft.com/office/powerpoint/2010/main" val="379465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E3F012C5-2940-4F3E-BB5E-B8B2C9E829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EB37C977-E7E3-44AC-AEC8-2E27641909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13876" cy="6858000"/>
          </a:xfrm>
          <a:prstGeom prst="rect">
            <a:avLst/>
          </a:prstGeom>
          <a:ln>
            <a:noFill/>
          </a:ln>
          <a:effectLst>
            <a:outerShdw blurRad="88900" dist="25400" algn="l" rotWithShape="0">
              <a:prstClr val="black">
                <a:alpha val="40000"/>
              </a:prstClr>
            </a:outerShdw>
          </a:effectLst>
        </p:spPr>
        <p:style>
          <a:lnRef idx="2">
            <a:schemeClr val="accent1">
              <a:shade val="50000"/>
            </a:schemeClr>
          </a:lnRef>
          <a:fillRef idx="1002">
            <a:schemeClr val="dk1"/>
          </a:fillRef>
          <a:effectRef idx="0">
            <a:schemeClr val="accent1"/>
          </a:effectRef>
          <a:fontRef idx="minor">
            <a:schemeClr val="lt1"/>
          </a:fontRef>
        </p:style>
        <p:txBody>
          <a:bodyPr rtlCol="0" anchor="ctr"/>
          <a:lstStyle/>
          <a:p>
            <a:pPr algn="ctr"/>
            <a:endParaRPr lang="en-US" dirty="0"/>
          </a:p>
        </p:txBody>
      </p:sp>
      <p:pic>
        <p:nvPicPr>
          <p:cNvPr id="76" name="Picture 75">
            <a:extLst>
              <a:ext uri="{FF2B5EF4-FFF2-40B4-BE49-F238E27FC236}">
                <a16:creationId xmlns:a16="http://schemas.microsoft.com/office/drawing/2014/main" id="{A70DF37D-86A3-45DB-B1C1-580462D4BB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77037" b="73004"/>
          <a:stretch/>
        </p:blipFill>
        <p:spPr>
          <a:xfrm>
            <a:off x="1" y="-2"/>
            <a:ext cx="3321978" cy="2196792"/>
          </a:xfrm>
          <a:prstGeom prst="rect">
            <a:avLst/>
          </a:prstGeom>
        </p:spPr>
      </p:pic>
      <p:sp>
        <p:nvSpPr>
          <p:cNvPr id="13315" name="Title 2">
            <a:extLst>
              <a:ext uri="{FF2B5EF4-FFF2-40B4-BE49-F238E27FC236}">
                <a16:creationId xmlns:a16="http://schemas.microsoft.com/office/drawing/2014/main" id="{171FBA4C-7423-6B47-B5B9-023E89BA8E49}"/>
              </a:ext>
            </a:extLst>
          </p:cNvPr>
          <p:cNvSpPr>
            <a:spLocks noGrp="1"/>
          </p:cNvSpPr>
          <p:nvPr>
            <p:ph type="title"/>
          </p:nvPr>
        </p:nvSpPr>
        <p:spPr>
          <a:xfrm>
            <a:off x="959896" y="960814"/>
            <a:ext cx="2732249" cy="4912936"/>
          </a:xfrm>
        </p:spPr>
        <p:txBody>
          <a:bodyPr anchor="b">
            <a:normAutofit/>
          </a:bodyPr>
          <a:lstStyle/>
          <a:p>
            <a:pPr algn="r"/>
            <a:r>
              <a:rPr lang="en-US" altLang="en-US" sz="4000">
                <a:solidFill>
                  <a:schemeClr val="bg1"/>
                </a:solidFill>
              </a:rPr>
              <a:t>Overview of Law</a:t>
            </a:r>
          </a:p>
        </p:txBody>
      </p:sp>
      <p:sp>
        <p:nvSpPr>
          <p:cNvPr id="13314" name="Content Placeholder 1">
            <a:extLst>
              <a:ext uri="{FF2B5EF4-FFF2-40B4-BE49-F238E27FC236}">
                <a16:creationId xmlns:a16="http://schemas.microsoft.com/office/drawing/2014/main" id="{CEC4D225-2CE5-E94C-ADBF-497072FA14BC}"/>
              </a:ext>
            </a:extLst>
          </p:cNvPr>
          <p:cNvSpPr>
            <a:spLocks noGrp="1"/>
          </p:cNvSpPr>
          <p:nvPr>
            <p:ph idx="1"/>
          </p:nvPr>
        </p:nvSpPr>
        <p:spPr>
          <a:xfrm>
            <a:off x="4979078" y="960814"/>
            <a:ext cx="6247722" cy="4830385"/>
          </a:xfrm>
        </p:spPr>
        <p:txBody>
          <a:bodyPr anchor="ctr">
            <a:normAutofit/>
          </a:bodyPr>
          <a:lstStyle/>
          <a:p>
            <a:pPr>
              <a:buFont typeface="Wingdings 2" pitchFamily="2" charset="2"/>
              <a:buNone/>
            </a:pPr>
            <a:r>
              <a:rPr lang="en-US" altLang="en-US" sz="1700" b="1"/>
              <a:t>Intentional torts </a:t>
            </a:r>
            <a:r>
              <a:rPr lang="en-US" altLang="en-US" sz="1700"/>
              <a:t>include:  battery, defamation, and invasions of privacy</a:t>
            </a:r>
          </a:p>
          <a:p>
            <a:pPr>
              <a:buFont typeface="Wingdings 2" pitchFamily="2" charset="2"/>
              <a:buNone/>
            </a:pPr>
            <a:r>
              <a:rPr lang="en-US" altLang="en-US" sz="1700" b="1"/>
              <a:t>Unintentional torts </a:t>
            </a:r>
            <a:r>
              <a:rPr lang="en-US" altLang="en-US" sz="1700"/>
              <a:t>include negligence, with is the basis of most malpractice suits against professionals (Wheeler &amp; Bertram, 2008).</a:t>
            </a:r>
          </a:p>
          <a:p>
            <a:pPr>
              <a:buFont typeface="Wingdings 2" pitchFamily="2" charset="2"/>
              <a:buNone/>
            </a:pPr>
            <a:r>
              <a:rPr lang="en-US" altLang="en-US" sz="1700"/>
              <a:t>Other </a:t>
            </a:r>
            <a:r>
              <a:rPr lang="en-US" altLang="en-US" sz="1700" b="1"/>
              <a:t>civil law infractions </a:t>
            </a:r>
            <a:r>
              <a:rPr lang="en-US" altLang="en-US" sz="1700"/>
              <a:t>include contract and property disputes.    These issues are resolved in court where it is address through private persons bringing suit against violators.  Monetary compensation is what is the end result.</a:t>
            </a:r>
          </a:p>
          <a:p>
            <a:pPr>
              <a:buFont typeface="Wingdings 2" pitchFamily="2" charset="2"/>
              <a:buNone/>
            </a:pPr>
            <a:r>
              <a:rPr lang="en-US" altLang="en-US" sz="1700" b="1"/>
              <a:t>Administration law </a:t>
            </a:r>
            <a:r>
              <a:rPr lang="en-US" altLang="en-US" sz="1700"/>
              <a:t>has an impact on our profession due to it being charged with developing regulations to help define laws or statues that are passed by Congress or a state legislative body such as HIPPA.</a:t>
            </a:r>
          </a:p>
        </p:txBody>
      </p:sp>
    </p:spTree>
    <p:extLst>
      <p:ext uri="{BB962C8B-B14F-4D97-AF65-F5344CB8AC3E}">
        <p14:creationId xmlns:p14="http://schemas.microsoft.com/office/powerpoint/2010/main" val="130851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3" name="Rectangle 7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sp>
        <p:nvSpPr>
          <p:cNvPr id="16386" name="Title 1">
            <a:extLst>
              <a:ext uri="{FF2B5EF4-FFF2-40B4-BE49-F238E27FC236}">
                <a16:creationId xmlns:a16="http://schemas.microsoft.com/office/drawing/2014/main" id="{259037E9-F2C3-4742-A7FB-EC4E744E3682}"/>
              </a:ext>
            </a:extLst>
          </p:cNvPr>
          <p:cNvSpPr>
            <a:spLocks noGrp="1"/>
          </p:cNvSpPr>
          <p:nvPr>
            <p:ph type="title"/>
          </p:nvPr>
        </p:nvSpPr>
        <p:spPr>
          <a:xfrm>
            <a:off x="641074" y="1419900"/>
            <a:ext cx="2844002" cy="4018201"/>
          </a:xfrm>
        </p:spPr>
        <p:txBody>
          <a:bodyPr>
            <a:normAutofit/>
          </a:bodyPr>
          <a:lstStyle/>
          <a:p>
            <a:pPr algn="l"/>
            <a:r>
              <a:rPr lang="en-US" altLang="en-US" sz="4400"/>
              <a:t>Privacy and HIPAA</a:t>
            </a:r>
          </a:p>
        </p:txBody>
      </p:sp>
      <p:sp>
        <p:nvSpPr>
          <p:cNvPr id="3" name="Content Placeholder 2">
            <a:extLst>
              <a:ext uri="{FF2B5EF4-FFF2-40B4-BE49-F238E27FC236}">
                <a16:creationId xmlns:a16="http://schemas.microsoft.com/office/drawing/2014/main" id="{47D1B202-07D8-9A47-A16F-262472D8BEC3}"/>
              </a:ext>
            </a:extLst>
          </p:cNvPr>
          <p:cNvSpPr>
            <a:spLocks noGrp="1"/>
          </p:cNvSpPr>
          <p:nvPr>
            <p:ph sz="quarter" idx="1"/>
          </p:nvPr>
        </p:nvSpPr>
        <p:spPr>
          <a:xfrm>
            <a:off x="4701008" y="1193576"/>
            <a:ext cx="6576591" cy="4470850"/>
          </a:xfrm>
        </p:spPr>
        <p:txBody>
          <a:bodyPr anchor="ctr">
            <a:normAutofit/>
          </a:bodyPr>
          <a:lstStyle/>
          <a:p>
            <a:pPr marL="274320" indent="-274320">
              <a:lnSpc>
                <a:spcPct val="110000"/>
              </a:lnSpc>
              <a:buNone/>
              <a:defRPr/>
            </a:pPr>
            <a:r>
              <a:rPr lang="en-US" sz="1700"/>
              <a:t>HOW DO YOU KNOW WHAT TO DO TO STAY WITHIN HIPAA STANDARDS OF COMPLIANCE:</a:t>
            </a:r>
          </a:p>
          <a:p>
            <a:pPr marL="514350" indent="-514350">
              <a:lnSpc>
                <a:spcPct val="110000"/>
              </a:lnSpc>
              <a:buFont typeface="+mj-lt"/>
              <a:buAutoNum type="arabicPeriod"/>
              <a:defRPr/>
            </a:pPr>
            <a:r>
              <a:rPr lang="en-US" sz="1700"/>
              <a:t>You must familiarize yourself with various HIPAA resources that may be available to help you navigate the HIPAA rules.  </a:t>
            </a:r>
          </a:p>
          <a:p>
            <a:pPr marL="514350" indent="-514350">
              <a:lnSpc>
                <a:spcPct val="110000"/>
              </a:lnSpc>
              <a:buFont typeface="+mj-lt"/>
              <a:buAutoNum type="arabicPeriod"/>
              <a:defRPr/>
            </a:pPr>
            <a:r>
              <a:rPr lang="en-US" sz="1700"/>
              <a:t>You must familiarize yourself with the standards and compliance deadlines  There is free training at this site:</a:t>
            </a:r>
          </a:p>
          <a:p>
            <a:pPr marL="0" indent="0">
              <a:lnSpc>
                <a:spcPct val="110000"/>
              </a:lnSpc>
              <a:buNone/>
              <a:defRPr/>
            </a:pPr>
            <a:r>
              <a:rPr lang="en-US" sz="1700">
                <a:hlinkClick r:id="rId4"/>
              </a:rPr>
              <a:t>https://www.hipaatraining.com/?msclkid=64d5779db1a51462efd92873b5de9c66&amp;utm_source=bing&amp;utm_medium=cpc&amp;utm_campaign=2017 - HIPAA Training Long Tail&amp;utm_term=hipaa training compliance&amp;utm_content=Hipaa Compliance Com</a:t>
            </a:r>
            <a:endParaRPr lang="en-US" sz="1700"/>
          </a:p>
          <a:p>
            <a:pPr marL="514350" indent="-514350">
              <a:lnSpc>
                <a:spcPct val="110000"/>
              </a:lnSpc>
              <a:buFont typeface="+mj-lt"/>
              <a:buAutoNum type="arabicPeriod"/>
              <a:defRPr/>
            </a:pPr>
            <a:endParaRPr lang="en-US" sz="1700"/>
          </a:p>
        </p:txBody>
      </p:sp>
      <p:pic>
        <p:nvPicPr>
          <p:cNvPr id="77" name="Picture 7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spTree>
    <p:extLst>
      <p:ext uri="{BB962C8B-B14F-4D97-AF65-F5344CB8AC3E}">
        <p14:creationId xmlns:p14="http://schemas.microsoft.com/office/powerpoint/2010/main" val="334779346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TotalTime>
  <Words>7750</Words>
  <Application>Microsoft Office PowerPoint</Application>
  <PresentationFormat>Widescreen</PresentationFormat>
  <Paragraphs>581</Paragraphs>
  <Slides>74</Slides>
  <Notes>52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74</vt:i4>
      </vt:variant>
    </vt:vector>
  </HeadingPairs>
  <TitlesOfParts>
    <vt:vector size="80" baseType="lpstr">
      <vt:lpstr>Arial</vt:lpstr>
      <vt:lpstr>Calibri</vt:lpstr>
      <vt:lpstr>Tw Cen MT</vt:lpstr>
      <vt:lpstr>Verdana</vt:lpstr>
      <vt:lpstr>Wingdings 2</vt:lpstr>
      <vt:lpstr>Droplet</vt:lpstr>
      <vt:lpstr>Ethics and Boundaries A Practical Application</vt:lpstr>
      <vt:lpstr>Objectives of this Ethics Course</vt:lpstr>
      <vt:lpstr>Articulate the difference between  law and ethics  morals AND values,  personal ethics and professional ethics </vt:lpstr>
      <vt:lpstr>How Our Profession Emerged</vt:lpstr>
      <vt:lpstr>Articulate the difference between  law and ethics </vt:lpstr>
      <vt:lpstr>Counselors &amp; the Law</vt:lpstr>
      <vt:lpstr>The Law</vt:lpstr>
      <vt:lpstr>Overview of Law</vt:lpstr>
      <vt:lpstr>Privacy and HIPAA</vt:lpstr>
      <vt:lpstr>Practice Act for Counseling Field</vt:lpstr>
      <vt:lpstr>Legal Perspective:  Credentials</vt:lpstr>
      <vt:lpstr>LET’S TALK ETHICS!</vt:lpstr>
      <vt:lpstr>ACA Code Of Ethics</vt:lpstr>
      <vt:lpstr>Limitations of Ethical Codes</vt:lpstr>
      <vt:lpstr>Confidentiality</vt:lpstr>
      <vt:lpstr>Confidentiality</vt:lpstr>
      <vt:lpstr>Privileged Communications</vt:lpstr>
      <vt:lpstr>Threat to privacy</vt:lpstr>
      <vt:lpstr>Confidentiality with Group and Family Counseling </vt:lpstr>
      <vt:lpstr>Confidentiality and Technology </vt:lpstr>
      <vt:lpstr>Counseling Public Offenders </vt:lpstr>
      <vt:lpstr>Confidentiality After a Client’s Death </vt:lpstr>
      <vt:lpstr>Competence and Preparation</vt:lpstr>
      <vt:lpstr>Diagnosis and  Scope of Treatment</vt:lpstr>
      <vt:lpstr>Codes Reflect Many Things</vt:lpstr>
      <vt:lpstr>A Fiscal Perspective</vt:lpstr>
      <vt:lpstr>A Fiscal Perspective</vt:lpstr>
      <vt:lpstr>PowerPoint Presentation</vt:lpstr>
      <vt:lpstr>A Fiscal Perspective</vt:lpstr>
      <vt:lpstr>Documenting: A Legal Perspective</vt:lpstr>
      <vt:lpstr>Legal Perspective:    Charting Essentials</vt:lpstr>
      <vt:lpstr> Content of Client Records</vt:lpstr>
      <vt:lpstr>The Purpose of Client Records Clinical Management</vt:lpstr>
      <vt:lpstr>The Purpose of Client Records Legal Implications for the Client</vt:lpstr>
      <vt:lpstr>The Purpose of Client Records Risk Management Strategy</vt:lpstr>
      <vt:lpstr>The Purpose of Client Records Risk Management Strategy</vt:lpstr>
      <vt:lpstr>A Fiscal Perspective</vt:lpstr>
      <vt:lpstr>Legal Perspective:  The Record as Legal Defense</vt:lpstr>
      <vt:lpstr>Legal Perspective: 8 Ways to Guarantee a Lawsuit or Allegations of Unethical Conduct</vt:lpstr>
      <vt:lpstr>The Purpose of Client Records Clinical Management</vt:lpstr>
      <vt:lpstr>Ethical Billing Practices</vt:lpstr>
      <vt:lpstr>A Client’s Perspective</vt:lpstr>
      <vt:lpstr>THE COUNSELING RELATIONSHIP</vt:lpstr>
      <vt:lpstr>THE COUNSELING RELATIONSHIP</vt:lpstr>
      <vt:lpstr>THE COUNSELING RELATIONSHIP</vt:lpstr>
      <vt:lpstr>THE COUNSELING RELATIONSHIP</vt:lpstr>
      <vt:lpstr>Potential Civil Liability/Malpractice</vt:lpstr>
      <vt:lpstr>Potential civil liability/malpractice</vt:lpstr>
      <vt:lpstr>Subpoenas </vt:lpstr>
      <vt:lpstr>Subpoenas</vt:lpstr>
      <vt:lpstr>Legal Perspective:  Testimony and Documentation</vt:lpstr>
      <vt:lpstr>Legal Perspective:  Testimony and Documentation</vt:lpstr>
      <vt:lpstr>Ethical or Legal Issues to ponder</vt:lpstr>
      <vt:lpstr>Articulate the difference between morals AND values</vt:lpstr>
      <vt:lpstr>Ethics, Morality, Law</vt:lpstr>
      <vt:lpstr>WHAT DRIVES YOU TO BE ETHICAL</vt:lpstr>
      <vt:lpstr>THE FIRST AGREEMENT BE IMPECCABLE WITH YOUR WORD</vt:lpstr>
      <vt:lpstr>THE SECOND AGREEMENT DON’T TAKE ANYTHING PERSONALLY</vt:lpstr>
      <vt:lpstr>THE THIRD AGREEMENT DON’T MAKE ASSUMPTIONS</vt:lpstr>
      <vt:lpstr>THE FOURTH AGREEMENT ALWAYS DO YOUR BEST</vt:lpstr>
      <vt:lpstr>Articulate the difference between personal ethics and professional ethics</vt:lpstr>
      <vt:lpstr>Identify and resolve ethical dilemmas, traps and pitfalls faced in participant’s  professional areas of practice </vt:lpstr>
      <vt:lpstr>ethical dilemmas, traps and pitfalls  WITNESSED  IN professional areas of practice</vt:lpstr>
      <vt:lpstr>Licensure Board Complaints</vt:lpstr>
      <vt:lpstr>HOW DO YOU IDENTIFY ethical dilemmas, traps and pitfalls </vt:lpstr>
      <vt:lpstr>resolve ethical dilemmas, traps and pitfalls </vt:lpstr>
      <vt:lpstr>Deploy best practices to  alleviate negative impacts on clients  and one’s own career  and clinical practice </vt:lpstr>
      <vt:lpstr>Risk Management Strategies</vt:lpstr>
      <vt:lpstr>Risk Management Strategies continued</vt:lpstr>
      <vt:lpstr>Deploy best practices to  alleviate negative impacts on clients</vt:lpstr>
      <vt:lpstr>alleviate negative impacts  on clinical practice</vt:lpstr>
      <vt:lpstr>alleviate negative impacts  on one’s own career</vt:lpstr>
      <vt:lpstr>Final note Work-Life Balance: The impossible </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Ethics and Boundaries A Practical Application</dc:title>
  <dc:creator>Denny Cecil-Van Den Heuvel</dc:creator>
  <cp:lastModifiedBy>John Davis</cp:lastModifiedBy>
  <cp:revision>5</cp:revision>
  <dcterms:created xsi:type="dcterms:W3CDTF">2021-01-02T19:59:42Z</dcterms:created>
  <dcterms:modified xsi:type="dcterms:W3CDTF">2021-01-14T12:56:30Z</dcterms:modified>
</cp:coreProperties>
</file>